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3"/>
    <p:sldId id="257" r:id="rId54"/>
    <p:sldId id="258" r:id="rId55"/>
    <p:sldId id="259" r:id="rId56"/>
    <p:sldId id="260" r:id="rId57"/>
    <p:sldId id="261" r:id="rId58"/>
    <p:sldId id="262" r:id="rId59"/>
    <p:sldId id="263" r:id="rId60"/>
    <p:sldId id="264" r:id="rId61"/>
    <p:sldId id="265" r:id="rId62"/>
    <p:sldId id="266" r:id="rId63"/>
    <p:sldId id="267" r:id="rId64"/>
    <p:sldId id="268" r:id="rId65"/>
    <p:sldId id="269" r:id="rId66"/>
    <p:sldId id="270" r:id="rId67"/>
    <p:sldId id="271" r:id="rId68"/>
    <p:sldId id="272" r:id="rId6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latsi" charset="1" panose="00000500000000000000"/>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Open Sans" charset="1" panose="020B0606030504020204"/>
      <p:regular r:id="rId17"/>
    </p:embeddedFont>
    <p:embeddedFont>
      <p:font typeface="Open Sans Bold" charset="1" panose="020B0806030504020204"/>
      <p:regular r:id="rId18"/>
    </p:embeddedFont>
    <p:embeddedFont>
      <p:font typeface="Open Sans Italics" charset="1" panose="020B0606030504020204"/>
      <p:regular r:id="rId19"/>
    </p:embeddedFont>
    <p:embeddedFont>
      <p:font typeface="Open Sans Bold Italics" charset="1" panose="020B0806030504020204"/>
      <p:regular r:id="rId20"/>
    </p:embeddedFont>
    <p:embeddedFont>
      <p:font typeface="Open Sans Light" charset="1" panose="020B0306030504020204"/>
      <p:regular r:id="rId21"/>
    </p:embeddedFont>
    <p:embeddedFont>
      <p:font typeface="Open Sans Light Italics" charset="1" panose="020B0306030504020204"/>
      <p:regular r:id="rId22"/>
    </p:embeddedFont>
    <p:embeddedFont>
      <p:font typeface="Open Sans Ultra-Bold" charset="1" panose="00000000000000000000"/>
      <p:regular r:id="rId23"/>
    </p:embeddedFont>
    <p:embeddedFont>
      <p:font typeface="Open Sans Ultra-Bold Italics" charset="1" panose="00000000000000000000"/>
      <p:regular r:id="rId24"/>
    </p:embeddedFont>
    <p:embeddedFont>
      <p:font typeface="Abhaya Libre" charset="1" panose="02000503000000000000"/>
      <p:regular r:id="rId25"/>
    </p:embeddedFont>
    <p:embeddedFont>
      <p:font typeface="Abhaya Libre Bold" charset="1" panose="02000803000000000000"/>
      <p:regular r:id="rId26"/>
    </p:embeddedFont>
    <p:embeddedFont>
      <p:font typeface="Abhaya Libre Italics" charset="1" panose="02000503000000000000"/>
      <p:regular r:id="rId27"/>
    </p:embeddedFont>
    <p:embeddedFont>
      <p:font typeface="Abhaya Libre Bold Italics" charset="1" panose="02000803000000000000"/>
      <p:regular r:id="rId28"/>
    </p:embeddedFont>
    <p:embeddedFont>
      <p:font typeface="Abhaya Libre Medium" charset="1" panose="02000603000000000000"/>
      <p:regular r:id="rId29"/>
    </p:embeddedFont>
    <p:embeddedFont>
      <p:font typeface="Abhaya Libre Medium Italics" charset="1" panose="02000603000000000000"/>
      <p:regular r:id="rId30"/>
    </p:embeddedFont>
    <p:embeddedFont>
      <p:font typeface="Abhaya Libre Semi-Bold" charset="1" panose="02000703000000000000"/>
      <p:regular r:id="rId31"/>
    </p:embeddedFont>
    <p:embeddedFont>
      <p:font typeface="Abhaya Libre Semi-Bold Italics" charset="1" panose="02000703000000000000"/>
      <p:regular r:id="rId32"/>
    </p:embeddedFont>
    <p:embeddedFont>
      <p:font typeface="Abhaya Libre Ultra-Bold" charset="1" panose="02000803000000000000"/>
      <p:regular r:id="rId33"/>
    </p:embeddedFont>
    <p:embeddedFont>
      <p:font typeface="Abhaya Libre Ultra-Bold Italics" charset="1" panose="02000803000000000000"/>
      <p:regular r:id="rId34"/>
    </p:embeddedFont>
    <p:embeddedFont>
      <p:font typeface="Montserrat" charset="1" panose="00000500000000000000"/>
      <p:regular r:id="rId35"/>
    </p:embeddedFont>
    <p:embeddedFont>
      <p:font typeface="Montserrat Bold" charset="1" panose="00000800000000000000"/>
      <p:regular r:id="rId36"/>
    </p:embeddedFont>
    <p:embeddedFont>
      <p:font typeface="Montserrat Italics" charset="1" panose="00000500000000000000"/>
      <p:regular r:id="rId37"/>
    </p:embeddedFont>
    <p:embeddedFont>
      <p:font typeface="Montserrat Bold Italics" charset="1" panose="00000800000000000000"/>
      <p:regular r:id="rId38"/>
    </p:embeddedFont>
    <p:embeddedFont>
      <p:font typeface="Montserrat Thin" charset="1" panose="00000300000000000000"/>
      <p:regular r:id="rId39"/>
    </p:embeddedFont>
    <p:embeddedFont>
      <p:font typeface="Montserrat Thin Italics" charset="1" panose="00000300000000000000"/>
      <p:regular r:id="rId40"/>
    </p:embeddedFont>
    <p:embeddedFont>
      <p:font typeface="Montserrat Extra-Light" charset="1" panose="00000300000000000000"/>
      <p:regular r:id="rId41"/>
    </p:embeddedFont>
    <p:embeddedFont>
      <p:font typeface="Montserrat Extra-Light Italics" charset="1" panose="00000300000000000000"/>
      <p:regular r:id="rId42"/>
    </p:embeddedFont>
    <p:embeddedFont>
      <p:font typeface="Montserrat Light" charset="1" panose="00000400000000000000"/>
      <p:regular r:id="rId43"/>
    </p:embeddedFont>
    <p:embeddedFont>
      <p:font typeface="Montserrat Light Italics" charset="1" panose="00000400000000000000"/>
      <p:regular r:id="rId44"/>
    </p:embeddedFont>
    <p:embeddedFont>
      <p:font typeface="Montserrat Medium" charset="1" panose="00000600000000000000"/>
      <p:regular r:id="rId45"/>
    </p:embeddedFont>
    <p:embeddedFont>
      <p:font typeface="Montserrat Medium Italics" charset="1" panose="00000600000000000000"/>
      <p:regular r:id="rId46"/>
    </p:embeddedFont>
    <p:embeddedFont>
      <p:font typeface="Montserrat Semi-Bold" charset="1" panose="00000700000000000000"/>
      <p:regular r:id="rId47"/>
    </p:embeddedFont>
    <p:embeddedFont>
      <p:font typeface="Montserrat Semi-Bold Italics" charset="1" panose="00000700000000000000"/>
      <p:regular r:id="rId48"/>
    </p:embeddedFont>
    <p:embeddedFont>
      <p:font typeface="Montserrat Ultra-Bold" charset="1" panose="00000900000000000000"/>
      <p:regular r:id="rId49"/>
    </p:embeddedFont>
    <p:embeddedFont>
      <p:font typeface="Montserrat Ultra-Bold Italics" charset="1" panose="00000900000000000000"/>
      <p:regular r:id="rId50"/>
    </p:embeddedFont>
    <p:embeddedFont>
      <p:font typeface="Montserrat Heavy" charset="1" panose="00000A00000000000000"/>
      <p:regular r:id="rId51"/>
    </p:embeddedFont>
    <p:embeddedFont>
      <p:font typeface="Montserrat Heavy Italics" charset="1" panose="00000A0000000000000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slides/slide1.xml" Type="http://schemas.openxmlformats.org/officeDocument/2006/relationships/slide"/><Relationship Id="rId54" Target="slides/slide2.xml" Type="http://schemas.openxmlformats.org/officeDocument/2006/relationships/slide"/><Relationship Id="rId55" Target="slides/slide3.xml" Type="http://schemas.openxmlformats.org/officeDocument/2006/relationships/slide"/><Relationship Id="rId56" Target="slides/slide4.xml" Type="http://schemas.openxmlformats.org/officeDocument/2006/relationships/slide"/><Relationship Id="rId57" Target="slides/slide5.xml" Type="http://schemas.openxmlformats.org/officeDocument/2006/relationships/slide"/><Relationship Id="rId58" Target="slides/slide6.xml" Type="http://schemas.openxmlformats.org/officeDocument/2006/relationships/slide"/><Relationship Id="rId59" Target="slides/slide7.xml" Type="http://schemas.openxmlformats.org/officeDocument/2006/relationships/slide"/><Relationship Id="rId6" Target="fonts/font6.fntdata" Type="http://schemas.openxmlformats.org/officeDocument/2006/relationships/font"/><Relationship Id="rId60" Target="slides/slide8.xml" Type="http://schemas.openxmlformats.org/officeDocument/2006/relationships/slide"/><Relationship Id="rId61" Target="slides/slide9.xml" Type="http://schemas.openxmlformats.org/officeDocument/2006/relationships/slide"/><Relationship Id="rId62" Target="slides/slide10.xml" Type="http://schemas.openxmlformats.org/officeDocument/2006/relationships/slide"/><Relationship Id="rId63" Target="slides/slide11.xml" Type="http://schemas.openxmlformats.org/officeDocument/2006/relationships/slide"/><Relationship Id="rId64" Target="slides/slide12.xml" Type="http://schemas.openxmlformats.org/officeDocument/2006/relationships/slide"/><Relationship Id="rId65" Target="slides/slide13.xml" Type="http://schemas.openxmlformats.org/officeDocument/2006/relationships/slide"/><Relationship Id="rId66" Target="slides/slide14.xml" Type="http://schemas.openxmlformats.org/officeDocument/2006/relationships/slide"/><Relationship Id="rId67" Target="slides/slide15.xml" Type="http://schemas.openxmlformats.org/officeDocument/2006/relationships/slide"/><Relationship Id="rId68" Target="slides/slide16.xml" Type="http://schemas.openxmlformats.org/officeDocument/2006/relationships/slide"/><Relationship Id="rId69" Target="slides/slide17.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31071" y="0"/>
            <a:ext cx="4239083" cy="10287000"/>
            <a:chOff x="0" y="0"/>
            <a:chExt cx="5652111" cy="13716000"/>
          </a:xfrm>
        </p:grpSpPr>
        <p:grpSp>
          <p:nvGrpSpPr>
            <p:cNvPr name="Group 3" id="3"/>
            <p:cNvGrpSpPr/>
            <p:nvPr/>
          </p:nvGrpSpPr>
          <p:grpSpPr>
            <a:xfrm rot="0">
              <a:off x="2826056" y="0"/>
              <a:ext cx="2826056" cy="13716000"/>
              <a:chOff x="0" y="0"/>
              <a:chExt cx="558233" cy="2709333"/>
            </a:xfrm>
          </p:grpSpPr>
          <p:sp>
            <p:nvSpPr>
              <p:cNvPr name="Freeform 4" id="4"/>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5" id="5"/>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13028" y="0"/>
              <a:ext cx="2826056" cy="13716000"/>
              <a:chOff x="0" y="0"/>
              <a:chExt cx="558233" cy="2709333"/>
            </a:xfrm>
          </p:grpSpPr>
          <p:sp>
            <p:nvSpPr>
              <p:cNvPr name="Freeform 7" id="7"/>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8" id="8"/>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0"/>
              <a:ext cx="2826056" cy="13716000"/>
              <a:chOff x="0" y="0"/>
              <a:chExt cx="558233" cy="2709333"/>
            </a:xfrm>
          </p:grpSpPr>
          <p:sp>
            <p:nvSpPr>
              <p:cNvPr name="Freeform 10" id="10"/>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1" id="11"/>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TextBox 12" id="12"/>
          <p:cNvSpPr txBox="true"/>
          <p:nvPr/>
        </p:nvSpPr>
        <p:spPr>
          <a:xfrm rot="0">
            <a:off x="4078101" y="2047214"/>
            <a:ext cx="14079987" cy="3800475"/>
          </a:xfrm>
          <a:prstGeom prst="rect">
            <a:avLst/>
          </a:prstGeom>
        </p:spPr>
        <p:txBody>
          <a:bodyPr anchor="t" rtlCol="false" tIns="0" lIns="0" bIns="0" rIns="0">
            <a:spAutoFit/>
          </a:bodyPr>
          <a:lstStyle/>
          <a:p>
            <a:pPr algn="ctr">
              <a:lnSpc>
                <a:spcPts val="14550"/>
              </a:lnSpc>
            </a:pPr>
            <a:r>
              <a:rPr lang="en-US" sz="15000">
                <a:solidFill>
                  <a:srgbClr val="000000"/>
                </a:solidFill>
                <a:latin typeface="Alatsi"/>
              </a:rPr>
              <a:t>VIDEO FRAME PREDICTION</a:t>
            </a:r>
          </a:p>
        </p:txBody>
      </p:sp>
      <p:sp>
        <p:nvSpPr>
          <p:cNvPr name="Freeform 13" id="13"/>
          <p:cNvSpPr/>
          <p:nvPr/>
        </p:nvSpPr>
        <p:spPr>
          <a:xfrm flipH="false" flipV="false" rot="0">
            <a:off x="12646898"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4935332" y="6019139"/>
            <a:ext cx="12625348" cy="2600702"/>
          </a:xfrm>
          <a:prstGeom prst="rect">
            <a:avLst/>
          </a:prstGeom>
        </p:spPr>
        <p:txBody>
          <a:bodyPr anchor="t" rtlCol="false" tIns="0" lIns="0" bIns="0" rIns="0">
            <a:spAutoFit/>
          </a:bodyPr>
          <a:lstStyle/>
          <a:p>
            <a:pPr algn="ctr">
              <a:lnSpc>
                <a:spcPts val="5229"/>
              </a:lnSpc>
            </a:pPr>
            <a:r>
              <a:rPr lang="en-US" sz="3735">
                <a:solidFill>
                  <a:srgbClr val="000000"/>
                </a:solidFill>
                <a:latin typeface="Alatsi Bold"/>
              </a:rPr>
              <a:t>Presented By : </a:t>
            </a:r>
          </a:p>
          <a:p>
            <a:pPr algn="ctr">
              <a:lnSpc>
                <a:spcPts val="5229"/>
              </a:lnSpc>
            </a:pPr>
            <a:r>
              <a:rPr lang="en-US" sz="3735">
                <a:solidFill>
                  <a:srgbClr val="000000"/>
                </a:solidFill>
                <a:latin typeface="Alatsi Bold"/>
              </a:rPr>
              <a:t>Harshavardana Reddy Kolan</a:t>
            </a:r>
          </a:p>
          <a:p>
            <a:pPr algn="ctr">
              <a:lnSpc>
                <a:spcPts val="5229"/>
              </a:lnSpc>
            </a:pPr>
            <a:r>
              <a:rPr lang="en-US" sz="3735">
                <a:solidFill>
                  <a:srgbClr val="000000"/>
                </a:solidFill>
                <a:latin typeface="Alatsi Bold"/>
              </a:rPr>
              <a:t>Sriram Sathwik Tippavaram</a:t>
            </a:r>
          </a:p>
          <a:p>
            <a:pPr algn="ctr">
              <a:lnSpc>
                <a:spcPts val="5229"/>
              </a:lnSpc>
            </a:pPr>
            <a:r>
              <a:rPr lang="en-US" sz="3735">
                <a:solidFill>
                  <a:srgbClr val="000000"/>
                </a:solidFill>
                <a:latin typeface="Alatsi Bold"/>
              </a:rPr>
              <a:t>Shrihan Thokala</a:t>
            </a:r>
          </a:p>
        </p:txBody>
      </p:sp>
      <p:sp>
        <p:nvSpPr>
          <p:cNvPr name="TextBox 15" id="15"/>
          <p:cNvSpPr txBox="true"/>
          <p:nvPr/>
        </p:nvSpPr>
        <p:spPr>
          <a:xfrm rot="0">
            <a:off x="7648910" y="9201150"/>
            <a:ext cx="7198192" cy="533299"/>
          </a:xfrm>
          <a:prstGeom prst="rect">
            <a:avLst/>
          </a:prstGeom>
        </p:spPr>
        <p:txBody>
          <a:bodyPr anchor="t" rtlCol="false" tIns="0" lIns="0" bIns="0" rIns="0">
            <a:spAutoFit/>
          </a:bodyPr>
          <a:lstStyle/>
          <a:p>
            <a:pPr algn="ctr">
              <a:lnSpc>
                <a:spcPts val="4376"/>
              </a:lnSpc>
            </a:pPr>
            <a:r>
              <a:rPr lang="en-US" sz="3126">
                <a:solidFill>
                  <a:srgbClr val="000000"/>
                </a:solidFill>
                <a:latin typeface="Alatsi Bold"/>
              </a:rPr>
              <a:t>The George Washington University</a:t>
            </a:r>
            <a:r>
              <a:rPr lang="en-US" sz="3126">
                <a:solidFill>
                  <a:srgbClr val="000000"/>
                </a:solidFill>
                <a:latin typeface="Alatsi Bold"/>
              </a:rPr>
              <a:t> | 2024</a:t>
            </a:r>
          </a:p>
        </p:txBody>
      </p:sp>
      <p:sp>
        <p:nvSpPr>
          <p:cNvPr name="Freeform 16" id="16"/>
          <p:cNvSpPr/>
          <p:nvPr/>
        </p:nvSpPr>
        <p:spPr>
          <a:xfrm flipH="false" flipV="false" rot="0">
            <a:off x="11118095"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627362" y="0"/>
            <a:ext cx="937061" cy="10287000"/>
            <a:chOff x="0" y="0"/>
            <a:chExt cx="246798" cy="2709333"/>
          </a:xfrm>
        </p:grpSpPr>
        <p:sp>
          <p:nvSpPr>
            <p:cNvPr name="Freeform 3" id="3"/>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4" id="4"/>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IMPLEMENTATION</a:t>
            </a:r>
          </a:p>
        </p:txBody>
      </p:sp>
      <p:sp>
        <p:nvSpPr>
          <p:cNvPr name="AutoShape 6" id="6"/>
          <p:cNvSpPr/>
          <p:nvPr/>
        </p:nvSpPr>
        <p:spPr>
          <a:xfrm flipH="true" flipV="true">
            <a:off x="1085850" y="8584554"/>
            <a:ext cx="5403" cy="1702343"/>
          </a:xfrm>
          <a:prstGeom prst="line">
            <a:avLst/>
          </a:prstGeom>
          <a:ln cap="flat" w="114300">
            <a:solidFill>
              <a:srgbClr val="9FC3D0"/>
            </a:solidFill>
            <a:prstDash val="solid"/>
            <a:headEnd type="none" len="sm" w="sm"/>
            <a:tailEnd type="none" len="sm" w="sm"/>
          </a:ln>
        </p:spPr>
      </p:sp>
      <p:sp>
        <p:nvSpPr>
          <p:cNvPr name="AutoShape 7" id="7"/>
          <p:cNvSpPr/>
          <p:nvPr/>
        </p:nvSpPr>
        <p:spPr>
          <a:xfrm flipH="true" flipV="true">
            <a:off x="1090490" y="-104525"/>
            <a:ext cx="473933" cy="1806971"/>
          </a:xfrm>
          <a:prstGeom prst="line">
            <a:avLst/>
          </a:prstGeom>
          <a:ln cap="flat" w="114300">
            <a:solidFill>
              <a:srgbClr val="9FC3D0"/>
            </a:solidFill>
            <a:prstDash val="solid"/>
            <a:headEnd type="none" len="sm" w="sm"/>
            <a:tailEnd type="none" len="sm" w="sm"/>
          </a:ln>
        </p:spPr>
      </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1" id="1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9</a:t>
              </a:r>
            </a:p>
          </p:txBody>
        </p:sp>
      </p:grpSp>
      <p:sp>
        <p:nvSpPr>
          <p:cNvPr name="Freeform 13" id="13"/>
          <p:cNvSpPr/>
          <p:nvPr/>
        </p:nvSpPr>
        <p:spPr>
          <a:xfrm flipH="false" flipV="false" rot="0">
            <a:off x="1263762" y="-145860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1804788"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564423" y="2807206"/>
            <a:ext cx="7799190" cy="672465"/>
          </a:xfrm>
          <a:prstGeom prst="rect">
            <a:avLst/>
          </a:prstGeom>
        </p:spPr>
        <p:txBody>
          <a:bodyPr anchor="t" rtlCol="false" tIns="0" lIns="0" bIns="0" rIns="0">
            <a:spAutoFit/>
          </a:bodyPr>
          <a:lstStyle/>
          <a:p>
            <a:pPr algn="ctr">
              <a:lnSpc>
                <a:spcPts val="5459"/>
              </a:lnSpc>
              <a:spcBef>
                <a:spcPct val="0"/>
              </a:spcBef>
            </a:pPr>
            <a:r>
              <a:rPr lang="en-US" sz="3899">
                <a:solidFill>
                  <a:srgbClr val="000000"/>
                </a:solidFill>
                <a:latin typeface="Alatsi"/>
              </a:rPr>
              <a:t>Data Preparation and Normalization:</a:t>
            </a:r>
          </a:p>
        </p:txBody>
      </p:sp>
      <p:sp>
        <p:nvSpPr>
          <p:cNvPr name="TextBox 16" id="16"/>
          <p:cNvSpPr txBox="true"/>
          <p:nvPr/>
        </p:nvSpPr>
        <p:spPr>
          <a:xfrm rot="0">
            <a:off x="1071446" y="3468053"/>
            <a:ext cx="17216554" cy="5230495"/>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Bold"/>
              </a:rPr>
              <a:t>To process a dataset of frames, we read each frame and convert it from BGR to RGB format, resize it to 320x320 pixels, and normalize the pixel values to a range of 0 to 1. </a:t>
            </a:r>
          </a:p>
          <a:p>
            <a:pPr algn="l" marL="798829" indent="-399415" lvl="1">
              <a:lnSpc>
                <a:spcPts val="5179"/>
              </a:lnSpc>
              <a:buFont typeface="Arial"/>
              <a:buChar char="•"/>
            </a:pPr>
            <a:r>
              <a:rPr lang="en-US" sz="3699">
                <a:solidFill>
                  <a:srgbClr val="000000"/>
                </a:solidFill>
                <a:latin typeface="Alatsi Bold"/>
              </a:rPr>
              <a:t>For training, we organize the frames into sequences and use consecutive frames (num_input_frames) to predict the next frame (num_output_frames). This approach mimics the temporal continuity in videos, which is essential for the model to understand and predict motion dynamics.</a:t>
            </a:r>
          </a:p>
          <a:p>
            <a:pPr algn="l">
              <a:lnSpc>
                <a:spcPts val="5179"/>
              </a:lnSpc>
            </a:pPr>
          </a:p>
        </p:txBody>
      </p:sp>
      <p:sp>
        <p:nvSpPr>
          <p:cNvPr name="TextBox 17" id="17"/>
          <p:cNvSpPr txBox="true"/>
          <p:nvPr/>
        </p:nvSpPr>
        <p:spPr>
          <a:xfrm rot="-5400000">
            <a:off x="-2383779"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The George Washington University</a:t>
            </a:r>
            <a:r>
              <a:rPr lang="en-US" sz="2700">
                <a:solidFill>
                  <a:srgbClr val="000000"/>
                </a:solidFill>
                <a:latin typeface="Alatsi Bold"/>
              </a:rPr>
              <a:t> | 2024</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627362" y="0"/>
            <a:ext cx="937061" cy="10287000"/>
            <a:chOff x="0" y="0"/>
            <a:chExt cx="246798" cy="2709333"/>
          </a:xfrm>
        </p:grpSpPr>
        <p:sp>
          <p:nvSpPr>
            <p:cNvPr name="Freeform 3" id="3"/>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4" id="4"/>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IMPLEMENTATION</a:t>
            </a:r>
          </a:p>
        </p:txBody>
      </p:sp>
      <p:sp>
        <p:nvSpPr>
          <p:cNvPr name="AutoShape 6" id="6"/>
          <p:cNvSpPr/>
          <p:nvPr/>
        </p:nvSpPr>
        <p:spPr>
          <a:xfrm flipH="true" flipV="true">
            <a:off x="882015" y="9258300"/>
            <a:ext cx="209238" cy="1028597"/>
          </a:xfrm>
          <a:prstGeom prst="line">
            <a:avLst/>
          </a:prstGeom>
          <a:ln cap="flat" w="114300">
            <a:solidFill>
              <a:srgbClr val="9FC3D0"/>
            </a:solidFill>
            <a:prstDash val="solid"/>
            <a:headEnd type="none" len="sm" w="sm"/>
            <a:tailEnd type="none" len="sm" w="sm"/>
          </a:ln>
        </p:spPr>
      </p:sp>
      <p:sp>
        <p:nvSpPr>
          <p:cNvPr name="AutoShape 7" id="7"/>
          <p:cNvSpPr/>
          <p:nvPr/>
        </p:nvSpPr>
        <p:spPr>
          <a:xfrm flipH="true" flipV="true">
            <a:off x="1090490" y="-104525"/>
            <a:ext cx="762" cy="2422275"/>
          </a:xfrm>
          <a:prstGeom prst="line">
            <a:avLst/>
          </a:prstGeom>
          <a:ln cap="flat" w="114300">
            <a:solidFill>
              <a:srgbClr val="9FC3D0"/>
            </a:solidFill>
            <a:prstDash val="solid"/>
            <a:headEnd type="none" len="sm" w="sm"/>
            <a:tailEnd type="none" len="sm" w="sm"/>
          </a:ln>
        </p:spPr>
      </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1" id="1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10</a:t>
              </a:r>
            </a:p>
          </p:txBody>
        </p:sp>
      </p:grpSp>
      <p:sp>
        <p:nvSpPr>
          <p:cNvPr name="Freeform 13" id="13"/>
          <p:cNvSpPr/>
          <p:nvPr/>
        </p:nvSpPr>
        <p:spPr>
          <a:xfrm flipH="false" flipV="false" rot="0">
            <a:off x="1263762" y="-145860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1804788"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564423" y="2807206"/>
            <a:ext cx="9028850" cy="672465"/>
          </a:xfrm>
          <a:prstGeom prst="rect">
            <a:avLst/>
          </a:prstGeom>
        </p:spPr>
        <p:txBody>
          <a:bodyPr anchor="t" rtlCol="false" tIns="0" lIns="0" bIns="0" rIns="0">
            <a:spAutoFit/>
          </a:bodyPr>
          <a:lstStyle/>
          <a:p>
            <a:pPr algn="ctr">
              <a:lnSpc>
                <a:spcPts val="5459"/>
              </a:lnSpc>
              <a:spcBef>
                <a:spcPct val="0"/>
              </a:spcBef>
            </a:pPr>
            <a:r>
              <a:rPr lang="en-US" sz="3899">
                <a:solidFill>
                  <a:srgbClr val="000000"/>
                </a:solidFill>
                <a:latin typeface="Alatsi"/>
              </a:rPr>
              <a:t>Neural Network Architecture and Training:</a:t>
            </a:r>
          </a:p>
        </p:txBody>
      </p:sp>
      <p:sp>
        <p:nvSpPr>
          <p:cNvPr name="TextBox 16" id="16"/>
          <p:cNvSpPr txBox="true"/>
          <p:nvPr/>
        </p:nvSpPr>
        <p:spPr>
          <a:xfrm rot="0">
            <a:off x="1071446" y="3468053"/>
            <a:ext cx="17216554" cy="5230495"/>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Bold"/>
              </a:rPr>
              <a:t>This model uses a Convolutional Neural Network (CNN) based encoder-decoder architecture. The encoder compresses input frames into a latent space representation, and the decoder reconstructs the future frame from this representation. ReLU activation functions and max pooling help in feature extraction and reducing dimensionality. </a:t>
            </a:r>
          </a:p>
          <a:p>
            <a:pPr algn="l" marL="798829" indent="-399415" lvl="1">
              <a:lnSpc>
                <a:spcPts val="5179"/>
              </a:lnSpc>
              <a:buFont typeface="Arial"/>
              <a:buChar char="•"/>
            </a:pPr>
            <a:r>
              <a:rPr lang="en-US" sz="3699">
                <a:solidFill>
                  <a:srgbClr val="000000"/>
                </a:solidFill>
                <a:latin typeface="Alatsi Bold"/>
              </a:rPr>
              <a:t>The training process involves using Mean Squared Error (MSE) loss function and the Adam optimizer. The model is trained over several epochs, with progress monitored through the calculation of loss at each step.</a:t>
            </a:r>
          </a:p>
        </p:txBody>
      </p:sp>
      <p:sp>
        <p:nvSpPr>
          <p:cNvPr name="TextBox 17" id="17"/>
          <p:cNvSpPr txBox="true"/>
          <p:nvPr/>
        </p:nvSpPr>
        <p:spPr>
          <a:xfrm rot="-5400000">
            <a:off x="-2383779"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The George Washington University</a:t>
            </a:r>
            <a:r>
              <a:rPr lang="en-US" sz="2700">
                <a:solidFill>
                  <a:srgbClr val="000000"/>
                </a:solidFill>
                <a:latin typeface="Alatsi Bold"/>
              </a:rPr>
              <a:t> | 2024</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627362" y="0"/>
            <a:ext cx="937061" cy="10287000"/>
            <a:chOff x="0" y="0"/>
            <a:chExt cx="246798" cy="2709333"/>
          </a:xfrm>
        </p:grpSpPr>
        <p:sp>
          <p:nvSpPr>
            <p:cNvPr name="Freeform 3" id="3"/>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4" id="4"/>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IMPLEMENTATION</a:t>
            </a:r>
          </a:p>
        </p:txBody>
      </p:sp>
      <p:sp>
        <p:nvSpPr>
          <p:cNvPr name="AutoShape 6" id="6"/>
          <p:cNvSpPr/>
          <p:nvPr/>
        </p:nvSpPr>
        <p:spPr>
          <a:xfrm flipH="true" flipV="true">
            <a:off x="1085850" y="8584554"/>
            <a:ext cx="5403" cy="1702343"/>
          </a:xfrm>
          <a:prstGeom prst="line">
            <a:avLst/>
          </a:prstGeom>
          <a:ln cap="flat" w="114300">
            <a:solidFill>
              <a:srgbClr val="9FC3D0"/>
            </a:solidFill>
            <a:prstDash val="solid"/>
            <a:headEnd type="none" len="sm" w="sm"/>
            <a:tailEnd type="none" len="sm" w="sm"/>
          </a:ln>
        </p:spPr>
      </p:sp>
      <p:sp>
        <p:nvSpPr>
          <p:cNvPr name="AutoShape 7" id="7"/>
          <p:cNvSpPr/>
          <p:nvPr/>
        </p:nvSpPr>
        <p:spPr>
          <a:xfrm flipH="true" flipV="true">
            <a:off x="1090490" y="-104525"/>
            <a:ext cx="762" cy="2422275"/>
          </a:xfrm>
          <a:prstGeom prst="line">
            <a:avLst/>
          </a:prstGeom>
          <a:ln cap="flat" w="114300">
            <a:solidFill>
              <a:srgbClr val="9FC3D0"/>
            </a:solidFill>
            <a:prstDash val="solid"/>
            <a:headEnd type="none" len="sm" w="sm"/>
            <a:tailEnd type="none" len="sm" w="sm"/>
          </a:ln>
        </p:spPr>
      </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1" id="1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11</a:t>
              </a:r>
            </a:p>
          </p:txBody>
        </p:sp>
      </p:grpSp>
      <p:sp>
        <p:nvSpPr>
          <p:cNvPr name="Freeform 13" id="13"/>
          <p:cNvSpPr/>
          <p:nvPr/>
        </p:nvSpPr>
        <p:spPr>
          <a:xfrm flipH="false" flipV="false" rot="0">
            <a:off x="1263762" y="-145860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1804788"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433922" y="2807206"/>
            <a:ext cx="9289852" cy="672465"/>
          </a:xfrm>
          <a:prstGeom prst="rect">
            <a:avLst/>
          </a:prstGeom>
        </p:spPr>
        <p:txBody>
          <a:bodyPr anchor="t" rtlCol="false" tIns="0" lIns="0" bIns="0" rIns="0">
            <a:spAutoFit/>
          </a:bodyPr>
          <a:lstStyle/>
          <a:p>
            <a:pPr algn="ctr">
              <a:lnSpc>
                <a:spcPts val="5459"/>
              </a:lnSpc>
              <a:spcBef>
                <a:spcPct val="0"/>
              </a:spcBef>
            </a:pPr>
            <a:r>
              <a:rPr lang="en-US" sz="3899">
                <a:solidFill>
                  <a:srgbClr val="000000"/>
                </a:solidFill>
                <a:latin typeface="Alatsi"/>
              </a:rPr>
              <a:t>Test Data Preparation and Model Evaluation</a:t>
            </a:r>
          </a:p>
        </p:txBody>
      </p:sp>
      <p:sp>
        <p:nvSpPr>
          <p:cNvPr name="TextBox 16" id="16"/>
          <p:cNvSpPr txBox="true"/>
          <p:nvPr/>
        </p:nvSpPr>
        <p:spPr>
          <a:xfrm rot="0">
            <a:off x="1071446" y="3468053"/>
            <a:ext cx="17216554" cy="3916045"/>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Bold"/>
              </a:rPr>
              <a:t>During testing, images are read from disk, converted to RGB, resized to 320x320, and normalized to a [0, 1] range. This ensures consistency with the training phase, which is crucial for model accuracy and performance.</a:t>
            </a:r>
          </a:p>
          <a:p>
            <a:pPr algn="l" marL="798829" indent="-399415" lvl="1">
              <a:lnSpc>
                <a:spcPts val="5179"/>
              </a:lnSpc>
              <a:buFont typeface="Arial"/>
              <a:buChar char="•"/>
            </a:pPr>
            <a:r>
              <a:rPr lang="en-US" sz="3699">
                <a:solidFill>
                  <a:srgbClr val="000000"/>
                </a:solidFill>
                <a:latin typeface="Alatsi Bold"/>
              </a:rPr>
              <a:t>The trained model's parameters are loaded and evaluated using model.eval(), which maintains consistent performance metrics across test sets by disabling dropout layers and batch normalization.</a:t>
            </a:r>
          </a:p>
        </p:txBody>
      </p:sp>
      <p:sp>
        <p:nvSpPr>
          <p:cNvPr name="TextBox 17" id="17"/>
          <p:cNvSpPr txBox="true"/>
          <p:nvPr/>
        </p:nvSpPr>
        <p:spPr>
          <a:xfrm rot="-5400000">
            <a:off x="-2383779"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The George Washington University</a:t>
            </a:r>
            <a:r>
              <a:rPr lang="en-US" sz="2700">
                <a:solidFill>
                  <a:srgbClr val="000000"/>
                </a:solidFill>
                <a:latin typeface="Alatsi Bold"/>
              </a:rPr>
              <a:t> | 2024</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627362" y="0"/>
            <a:ext cx="937061" cy="10287000"/>
            <a:chOff x="0" y="0"/>
            <a:chExt cx="246798" cy="2709333"/>
          </a:xfrm>
        </p:grpSpPr>
        <p:sp>
          <p:nvSpPr>
            <p:cNvPr name="Freeform 3" id="3"/>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4" id="4"/>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RESULTS</a:t>
            </a:r>
          </a:p>
        </p:txBody>
      </p:sp>
      <p:sp>
        <p:nvSpPr>
          <p:cNvPr name="AutoShape 6" id="6"/>
          <p:cNvSpPr/>
          <p:nvPr/>
        </p:nvSpPr>
        <p:spPr>
          <a:xfrm flipH="true" flipV="true">
            <a:off x="1085850" y="8584554"/>
            <a:ext cx="5403" cy="1702343"/>
          </a:xfrm>
          <a:prstGeom prst="line">
            <a:avLst/>
          </a:prstGeom>
          <a:ln cap="flat" w="114300">
            <a:solidFill>
              <a:srgbClr val="9FC3D0"/>
            </a:solidFill>
            <a:prstDash val="solid"/>
            <a:headEnd type="none" len="sm" w="sm"/>
            <a:tailEnd type="none" len="sm" w="sm"/>
          </a:ln>
        </p:spPr>
      </p:sp>
      <p:sp>
        <p:nvSpPr>
          <p:cNvPr name="AutoShape 7" id="7"/>
          <p:cNvSpPr/>
          <p:nvPr/>
        </p:nvSpPr>
        <p:spPr>
          <a:xfrm flipV="true">
            <a:off x="1085850" y="-104525"/>
            <a:ext cx="4640" cy="1806971"/>
          </a:xfrm>
          <a:prstGeom prst="line">
            <a:avLst/>
          </a:prstGeom>
          <a:ln cap="flat" w="114300">
            <a:solidFill>
              <a:srgbClr val="9FC3D0"/>
            </a:solidFill>
            <a:prstDash val="solid"/>
            <a:headEnd type="none" len="sm" w="sm"/>
            <a:tailEnd type="none" len="sm" w="sm"/>
          </a:ln>
        </p:spPr>
      </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1" id="1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12</a:t>
              </a:r>
            </a:p>
          </p:txBody>
        </p:sp>
      </p:grpSp>
      <p:sp>
        <p:nvSpPr>
          <p:cNvPr name="Freeform 13" id="13"/>
          <p:cNvSpPr/>
          <p:nvPr/>
        </p:nvSpPr>
        <p:spPr>
          <a:xfrm flipH="false" flipV="false" rot="0">
            <a:off x="1263762" y="-145860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1804788"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564423" y="2807206"/>
            <a:ext cx="8482353" cy="1358265"/>
          </a:xfrm>
          <a:prstGeom prst="rect">
            <a:avLst/>
          </a:prstGeom>
        </p:spPr>
        <p:txBody>
          <a:bodyPr anchor="t" rtlCol="false" tIns="0" lIns="0" bIns="0" rIns="0">
            <a:spAutoFit/>
          </a:bodyPr>
          <a:lstStyle/>
          <a:p>
            <a:pPr algn="ctr">
              <a:lnSpc>
                <a:spcPts val="5459"/>
              </a:lnSpc>
            </a:pPr>
            <a:r>
              <a:rPr lang="en-US" sz="3899">
                <a:solidFill>
                  <a:srgbClr val="000000"/>
                </a:solidFill>
                <a:latin typeface="Alatsi"/>
              </a:rPr>
              <a:t>Visualization and Output Comparison:</a:t>
            </a:r>
          </a:p>
          <a:p>
            <a:pPr algn="ctr">
              <a:lnSpc>
                <a:spcPts val="5459"/>
              </a:lnSpc>
              <a:spcBef>
                <a:spcPct val="0"/>
              </a:spcBef>
            </a:pPr>
          </a:p>
        </p:txBody>
      </p:sp>
      <p:sp>
        <p:nvSpPr>
          <p:cNvPr name="TextBox 16" id="16"/>
          <p:cNvSpPr txBox="true"/>
          <p:nvPr/>
        </p:nvSpPr>
        <p:spPr>
          <a:xfrm rot="0">
            <a:off x="1071446" y="3468053"/>
            <a:ext cx="17216554" cy="32588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Bold"/>
              </a:rPr>
              <a:t>Our implemented function predicts frames based on test data and compiles them into a GIF for easy visualization. </a:t>
            </a:r>
          </a:p>
          <a:p>
            <a:pPr algn="l" marL="798829" indent="-399415" lvl="1">
              <a:lnSpc>
                <a:spcPts val="5179"/>
              </a:lnSpc>
              <a:buFont typeface="Arial"/>
              <a:buChar char="•"/>
            </a:pPr>
            <a:r>
              <a:rPr lang="en-US" sz="3699">
                <a:solidFill>
                  <a:srgbClr val="000000"/>
                </a:solidFill>
                <a:latin typeface="Alatsi Bold"/>
              </a:rPr>
              <a:t>The function also generates a video from the original frames at every 30th interval for comparative purposes. This helps in assessing the accuracy and visual fidelity of the model's predictions.</a:t>
            </a:r>
          </a:p>
        </p:txBody>
      </p:sp>
      <p:sp>
        <p:nvSpPr>
          <p:cNvPr name="TextBox 17" id="17"/>
          <p:cNvSpPr txBox="true"/>
          <p:nvPr/>
        </p:nvSpPr>
        <p:spPr>
          <a:xfrm rot="-5400000">
            <a:off x="-2383779"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The George Washington University</a:t>
            </a:r>
            <a:r>
              <a:rPr lang="en-US" sz="2700">
                <a:solidFill>
                  <a:srgbClr val="000000"/>
                </a:solidFill>
                <a:latin typeface="Alatsi Bold"/>
              </a:rPr>
              <a:t> | 2024</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627362" y="0"/>
            <a:ext cx="937061" cy="10287000"/>
            <a:chOff x="0" y="0"/>
            <a:chExt cx="246798" cy="2709333"/>
          </a:xfrm>
        </p:grpSpPr>
        <p:sp>
          <p:nvSpPr>
            <p:cNvPr name="Freeform 3" id="3"/>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4" id="4"/>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CHALLENGES</a:t>
            </a:r>
          </a:p>
        </p:txBody>
      </p:sp>
      <p:sp>
        <p:nvSpPr>
          <p:cNvPr name="AutoShape 6" id="6"/>
          <p:cNvSpPr/>
          <p:nvPr/>
        </p:nvSpPr>
        <p:spPr>
          <a:xfrm flipH="true" flipV="true">
            <a:off x="1085850" y="8584554"/>
            <a:ext cx="5403" cy="1702343"/>
          </a:xfrm>
          <a:prstGeom prst="line">
            <a:avLst/>
          </a:prstGeom>
          <a:ln cap="flat" w="114300">
            <a:solidFill>
              <a:srgbClr val="9FC3D0"/>
            </a:solidFill>
            <a:prstDash val="solid"/>
            <a:headEnd type="none" len="sm" w="sm"/>
            <a:tailEnd type="none" len="sm" w="sm"/>
          </a:ln>
        </p:spPr>
      </p:sp>
      <p:sp>
        <p:nvSpPr>
          <p:cNvPr name="AutoShape 7" id="7"/>
          <p:cNvSpPr/>
          <p:nvPr/>
        </p:nvSpPr>
        <p:spPr>
          <a:xfrm flipV="true">
            <a:off x="1085850" y="-104525"/>
            <a:ext cx="4640" cy="1806971"/>
          </a:xfrm>
          <a:prstGeom prst="line">
            <a:avLst/>
          </a:prstGeom>
          <a:ln cap="flat" w="114300">
            <a:solidFill>
              <a:srgbClr val="9FC3D0"/>
            </a:solidFill>
            <a:prstDash val="solid"/>
            <a:headEnd type="none" len="sm" w="sm"/>
            <a:tailEnd type="none" len="sm" w="sm"/>
          </a:ln>
        </p:spPr>
      </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1" id="1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12</a:t>
              </a:r>
            </a:p>
          </p:txBody>
        </p:sp>
      </p:grpSp>
      <p:sp>
        <p:nvSpPr>
          <p:cNvPr name="Freeform 13" id="13"/>
          <p:cNvSpPr/>
          <p:nvPr/>
        </p:nvSpPr>
        <p:spPr>
          <a:xfrm flipH="false" flipV="false" rot="0">
            <a:off x="1263762" y="-145860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1804788"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263762" y="2251076"/>
            <a:ext cx="17024238" cy="7202171"/>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Bold"/>
              </a:rPr>
              <a:t>We tried Generative Adversarial Network (GAN) to generate and differentiate between real and generated frames. One network (the generator) predicts future frames based on given images, and another network (the discriminator) distinguishes between the real and generated frames.</a:t>
            </a:r>
          </a:p>
          <a:p>
            <a:pPr algn="l" marL="798829" indent="-399415" lvl="1">
              <a:lnSpc>
                <a:spcPts val="5179"/>
              </a:lnSpc>
              <a:buFont typeface="Arial"/>
              <a:buChar char="•"/>
            </a:pPr>
            <a:r>
              <a:rPr lang="en-US" sz="3699">
                <a:solidFill>
                  <a:srgbClr val="000000"/>
                </a:solidFill>
                <a:latin typeface="Alatsi"/>
              </a:rPr>
              <a:t> We tried a ConvLSTM network for predicting future video frames. This network combines convolutional layers for spatial relationships within frames and LSTM layers for temporal dynamics across a sequence of frames. This architecture is useful for tasks like video prediction and anomaly detection in temporal sequences.</a:t>
            </a:r>
          </a:p>
          <a:p>
            <a:pPr algn="l" marL="798829" indent="-399415" lvl="1">
              <a:lnSpc>
                <a:spcPts val="5179"/>
              </a:lnSpc>
              <a:buFont typeface="Arial"/>
              <a:buChar char="•"/>
            </a:pPr>
            <a:r>
              <a:rPr lang="en-US" sz="3699">
                <a:solidFill>
                  <a:srgbClr val="000000"/>
                </a:solidFill>
                <a:latin typeface="Alatsi"/>
              </a:rPr>
              <a:t>But these models were too complex to be implemented even with the alloted GPUs.</a:t>
            </a:r>
          </a:p>
        </p:txBody>
      </p:sp>
      <p:sp>
        <p:nvSpPr>
          <p:cNvPr name="TextBox 16" id="16"/>
          <p:cNvSpPr txBox="true"/>
          <p:nvPr/>
        </p:nvSpPr>
        <p:spPr>
          <a:xfrm rot="-5400000">
            <a:off x="-2383779"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The George Washington University</a:t>
            </a:r>
            <a:r>
              <a:rPr lang="en-US" sz="2700">
                <a:solidFill>
                  <a:srgbClr val="000000"/>
                </a:solidFill>
                <a:latin typeface="Alatsi Bold"/>
              </a:rPr>
              <a:t> | 2024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866775"/>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APPLICATIONS</a:t>
            </a:r>
          </a:p>
        </p:txBody>
      </p:sp>
      <p:grpSp>
        <p:nvGrpSpPr>
          <p:cNvPr name="Group 3" id="3"/>
          <p:cNvGrpSpPr/>
          <p:nvPr/>
        </p:nvGrpSpPr>
        <p:grpSpPr>
          <a:xfrm rot="0">
            <a:off x="1704735" y="3085639"/>
            <a:ext cx="15516465" cy="5218417"/>
            <a:chOff x="0" y="0"/>
            <a:chExt cx="20688620" cy="6957889"/>
          </a:xfrm>
        </p:grpSpPr>
        <p:grpSp>
          <p:nvGrpSpPr>
            <p:cNvPr name="Group 4" id="4"/>
            <p:cNvGrpSpPr/>
            <p:nvPr/>
          </p:nvGrpSpPr>
          <p:grpSpPr>
            <a:xfrm rot="0">
              <a:off x="0" y="0"/>
              <a:ext cx="1473815" cy="147381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0" y="130580"/>
              <a:ext cx="1473815" cy="1117405"/>
            </a:xfrm>
            <a:prstGeom prst="rect">
              <a:avLst/>
            </a:prstGeom>
          </p:spPr>
          <p:txBody>
            <a:bodyPr anchor="t" rtlCol="false" tIns="0" lIns="0" bIns="0" rIns="0">
              <a:spAutoFit/>
            </a:bodyPr>
            <a:lstStyle/>
            <a:p>
              <a:pPr algn="ctr">
                <a:lnSpc>
                  <a:spcPts val="7048"/>
                </a:lnSpc>
              </a:pPr>
              <a:r>
                <a:rPr lang="en-US" sz="5034">
                  <a:solidFill>
                    <a:srgbClr val="000000"/>
                  </a:solidFill>
                  <a:latin typeface="Alatsi Bold"/>
                </a:rPr>
                <a:t>1</a:t>
              </a:r>
            </a:p>
          </p:txBody>
        </p:sp>
        <p:grpSp>
          <p:nvGrpSpPr>
            <p:cNvPr name="Group 8" id="8"/>
            <p:cNvGrpSpPr/>
            <p:nvPr/>
          </p:nvGrpSpPr>
          <p:grpSpPr>
            <a:xfrm rot="0">
              <a:off x="0" y="2742037"/>
              <a:ext cx="1473815" cy="147381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2872617"/>
              <a:ext cx="1473815" cy="1117405"/>
            </a:xfrm>
            <a:prstGeom prst="rect">
              <a:avLst/>
            </a:prstGeom>
          </p:spPr>
          <p:txBody>
            <a:bodyPr anchor="t" rtlCol="false" tIns="0" lIns="0" bIns="0" rIns="0">
              <a:spAutoFit/>
            </a:bodyPr>
            <a:lstStyle/>
            <a:p>
              <a:pPr algn="ctr">
                <a:lnSpc>
                  <a:spcPts val="7048"/>
                </a:lnSpc>
              </a:pPr>
              <a:r>
                <a:rPr lang="en-US" sz="5034">
                  <a:solidFill>
                    <a:srgbClr val="000000"/>
                  </a:solidFill>
                  <a:latin typeface="Alatsi Bold"/>
                </a:rPr>
                <a:t>2</a:t>
              </a:r>
            </a:p>
          </p:txBody>
        </p:sp>
        <p:grpSp>
          <p:nvGrpSpPr>
            <p:cNvPr name="Group 12" id="12"/>
            <p:cNvGrpSpPr/>
            <p:nvPr/>
          </p:nvGrpSpPr>
          <p:grpSpPr>
            <a:xfrm rot="0">
              <a:off x="0" y="5484075"/>
              <a:ext cx="1473815" cy="147381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0" y="5614654"/>
              <a:ext cx="1473815" cy="1117405"/>
            </a:xfrm>
            <a:prstGeom prst="rect">
              <a:avLst/>
            </a:prstGeom>
          </p:spPr>
          <p:txBody>
            <a:bodyPr anchor="t" rtlCol="false" tIns="0" lIns="0" bIns="0" rIns="0">
              <a:spAutoFit/>
            </a:bodyPr>
            <a:lstStyle/>
            <a:p>
              <a:pPr algn="ctr">
                <a:lnSpc>
                  <a:spcPts val="7048"/>
                </a:lnSpc>
              </a:pPr>
              <a:r>
                <a:rPr lang="en-US" sz="5034">
                  <a:solidFill>
                    <a:srgbClr val="000000"/>
                  </a:solidFill>
                  <a:latin typeface="Alatsi Bold"/>
                </a:rPr>
                <a:t>3</a:t>
              </a:r>
            </a:p>
          </p:txBody>
        </p:sp>
        <p:sp>
          <p:nvSpPr>
            <p:cNvPr name="TextBox 16" id="16"/>
            <p:cNvSpPr txBox="true"/>
            <p:nvPr/>
          </p:nvSpPr>
          <p:spPr>
            <a:xfrm rot="0">
              <a:off x="1711697" y="-63120"/>
              <a:ext cx="18976923" cy="2143398"/>
            </a:xfrm>
            <a:prstGeom prst="rect">
              <a:avLst/>
            </a:prstGeom>
          </p:spPr>
          <p:txBody>
            <a:bodyPr anchor="t" rtlCol="false" tIns="0" lIns="0" bIns="0" rIns="0">
              <a:spAutoFit/>
            </a:bodyPr>
            <a:lstStyle/>
            <a:p>
              <a:pPr algn="l">
                <a:lnSpc>
                  <a:spcPts val="4322"/>
                </a:lnSpc>
              </a:pPr>
              <a:r>
                <a:rPr lang="en-US" sz="3087">
                  <a:solidFill>
                    <a:srgbClr val="000000"/>
                  </a:solidFill>
                  <a:latin typeface="Alatsi Bold"/>
                </a:rPr>
                <a:t>Enhancing real-time decision-making by predicting future states of the environment, allowing vehicles to anticipate possible changes in their surroundings and react proactively.</a:t>
              </a:r>
            </a:p>
          </p:txBody>
        </p:sp>
        <p:sp>
          <p:nvSpPr>
            <p:cNvPr name="TextBox 17" id="17"/>
            <p:cNvSpPr txBox="true"/>
            <p:nvPr/>
          </p:nvSpPr>
          <p:spPr>
            <a:xfrm rot="0">
              <a:off x="1711697" y="2677140"/>
              <a:ext cx="18976923" cy="1416300"/>
            </a:xfrm>
            <a:prstGeom prst="rect">
              <a:avLst/>
            </a:prstGeom>
          </p:spPr>
          <p:txBody>
            <a:bodyPr anchor="t" rtlCol="false" tIns="0" lIns="0" bIns="0" rIns="0">
              <a:spAutoFit/>
            </a:bodyPr>
            <a:lstStyle/>
            <a:p>
              <a:pPr algn="l">
                <a:lnSpc>
                  <a:spcPts val="4322"/>
                </a:lnSpc>
              </a:pPr>
              <a:r>
                <a:rPr lang="en-US" sz="3087">
                  <a:solidFill>
                    <a:srgbClr val="000000"/>
                  </a:solidFill>
                  <a:latin typeface="Alatsi Bold"/>
                </a:rPr>
                <a:t>Improving compression efficiency by predicting successive frames, thereby reducing the need to store and transmit redundant information.</a:t>
              </a:r>
            </a:p>
          </p:txBody>
        </p:sp>
        <p:sp>
          <p:nvSpPr>
            <p:cNvPr name="TextBox 18" id="18"/>
            <p:cNvSpPr txBox="true"/>
            <p:nvPr/>
          </p:nvSpPr>
          <p:spPr>
            <a:xfrm rot="0">
              <a:off x="1711697" y="5417400"/>
              <a:ext cx="18976923" cy="1416300"/>
            </a:xfrm>
            <a:prstGeom prst="rect">
              <a:avLst/>
            </a:prstGeom>
          </p:spPr>
          <p:txBody>
            <a:bodyPr anchor="t" rtlCol="false" tIns="0" lIns="0" bIns="0" rIns="0">
              <a:spAutoFit/>
            </a:bodyPr>
            <a:lstStyle/>
            <a:p>
              <a:pPr algn="l">
                <a:lnSpc>
                  <a:spcPts val="4322"/>
                </a:lnSpc>
              </a:pPr>
              <a:r>
                <a:rPr lang="en-US" sz="3087">
                  <a:solidFill>
                    <a:srgbClr val="000000"/>
                  </a:solidFill>
                  <a:latin typeface="Alatsi Bold"/>
                </a:rPr>
                <a:t>Enhancing security monitoring by predicting and alerting about potential future events, thus enabling preemptive actions and responses.</a:t>
              </a:r>
            </a:p>
          </p:txBody>
        </p:sp>
      </p:grpSp>
      <p:grpSp>
        <p:nvGrpSpPr>
          <p:cNvPr name="Group 19" id="19"/>
          <p:cNvGrpSpPr/>
          <p:nvPr/>
        </p:nvGrpSpPr>
        <p:grpSpPr>
          <a:xfrm rot="0">
            <a:off x="627362" y="0"/>
            <a:ext cx="937061" cy="10287000"/>
            <a:chOff x="0" y="0"/>
            <a:chExt cx="246798" cy="2709333"/>
          </a:xfrm>
        </p:grpSpPr>
        <p:sp>
          <p:nvSpPr>
            <p:cNvPr name="Freeform 20" id="20"/>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21" id="21"/>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AutoShape 22" id="22"/>
          <p:cNvSpPr/>
          <p:nvPr/>
        </p:nvSpPr>
        <p:spPr>
          <a:xfrm flipH="true" flipV="true">
            <a:off x="1085850" y="8584554"/>
            <a:ext cx="5403" cy="1702343"/>
          </a:xfrm>
          <a:prstGeom prst="line">
            <a:avLst/>
          </a:prstGeom>
          <a:ln cap="flat" w="114300">
            <a:solidFill>
              <a:srgbClr val="9FC3D0"/>
            </a:solidFill>
            <a:prstDash val="solid"/>
            <a:headEnd type="none" len="sm" w="sm"/>
            <a:tailEnd type="none" len="sm" w="sm"/>
          </a:ln>
        </p:spPr>
      </p:sp>
      <p:sp>
        <p:nvSpPr>
          <p:cNvPr name="AutoShape 23" id="23"/>
          <p:cNvSpPr/>
          <p:nvPr/>
        </p:nvSpPr>
        <p:spPr>
          <a:xfrm flipV="true">
            <a:off x="1085850" y="-104525"/>
            <a:ext cx="4640" cy="1806971"/>
          </a:xfrm>
          <a:prstGeom prst="line">
            <a:avLst/>
          </a:prstGeom>
          <a:ln cap="flat" w="114300">
            <a:solidFill>
              <a:srgbClr val="9FC3D0"/>
            </a:solidFill>
            <a:prstDash val="solid"/>
            <a:headEnd type="none" len="sm" w="sm"/>
            <a:tailEnd type="none" len="sm" w="sm"/>
          </a:ln>
        </p:spPr>
      </p:sp>
      <p:grpSp>
        <p:nvGrpSpPr>
          <p:cNvPr name="Group 24" id="24"/>
          <p:cNvGrpSpPr/>
          <p:nvPr/>
        </p:nvGrpSpPr>
        <p:grpSpPr>
          <a:xfrm rot="0">
            <a:off x="15859155" y="0"/>
            <a:ext cx="1562612" cy="1673225"/>
            <a:chOff x="0" y="0"/>
            <a:chExt cx="2083482" cy="2230967"/>
          </a:xfrm>
        </p:grpSpPr>
        <p:grpSp>
          <p:nvGrpSpPr>
            <p:cNvPr name="Group 25" id="25"/>
            <p:cNvGrpSpPr/>
            <p:nvPr/>
          </p:nvGrpSpPr>
          <p:grpSpPr>
            <a:xfrm rot="0">
              <a:off x="75599" y="0"/>
              <a:ext cx="1932284" cy="2230967"/>
              <a:chOff x="0" y="0"/>
              <a:chExt cx="703982" cy="812800"/>
            </a:xfrm>
          </p:grpSpPr>
          <p:sp>
            <p:nvSpPr>
              <p:cNvPr name="Freeform 26" id="26"/>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27" id="27"/>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3</a:t>
              </a:r>
            </a:p>
          </p:txBody>
        </p:sp>
      </p:grpSp>
      <p:sp>
        <p:nvSpPr>
          <p:cNvPr name="Freeform 29" id="29"/>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0" id="30"/>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1" id="31"/>
          <p:cNvSpPr txBox="true"/>
          <p:nvPr/>
        </p:nvSpPr>
        <p:spPr>
          <a:xfrm rot="-5400000">
            <a:off x="-2383779"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The George Washington University</a:t>
            </a:r>
            <a:r>
              <a:rPr lang="en-US" sz="2700">
                <a:solidFill>
                  <a:srgbClr val="000000"/>
                </a:solidFill>
                <a:latin typeface="Alatsi Bold"/>
              </a:rPr>
              <a:t> | 2024</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AutoShape 2" id="2"/>
          <p:cNvSpPr/>
          <p:nvPr/>
        </p:nvSpPr>
        <p:spPr>
          <a:xfrm>
            <a:off x="-260599" y="9061267"/>
            <a:ext cx="5963545" cy="0"/>
          </a:xfrm>
          <a:prstGeom prst="line">
            <a:avLst/>
          </a:prstGeom>
          <a:ln cap="flat" w="114300">
            <a:solidFill>
              <a:srgbClr val="9FC3D0"/>
            </a:solidFill>
            <a:prstDash val="solid"/>
            <a:headEnd type="none" len="sm" w="sm"/>
            <a:tailEnd type="none" len="sm" w="sm"/>
          </a:ln>
        </p:spPr>
      </p:sp>
      <p:sp>
        <p:nvSpPr>
          <p:cNvPr name="AutoShape 3" id="3"/>
          <p:cNvSpPr/>
          <p:nvPr/>
        </p:nvSpPr>
        <p:spPr>
          <a:xfrm>
            <a:off x="12982861" y="8857432"/>
            <a:ext cx="5552572" cy="222885"/>
          </a:xfrm>
          <a:prstGeom prst="line">
            <a:avLst/>
          </a:prstGeom>
          <a:ln cap="flat" w="114300">
            <a:solidFill>
              <a:srgbClr val="9FC3D0"/>
            </a:solidFill>
            <a:prstDash val="solid"/>
            <a:headEnd type="none" len="sm" w="sm"/>
            <a:tailEnd type="none" len="sm" w="sm"/>
          </a:ln>
        </p:spPr>
      </p:sp>
      <p:sp>
        <p:nvSpPr>
          <p:cNvPr name="Freeform 4" id="4"/>
          <p:cNvSpPr/>
          <p:nvPr/>
        </p:nvSpPr>
        <p:spPr>
          <a:xfrm flipH="false" flipV="false" rot="0">
            <a:off x="12982861" y="594556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2012909" y="2797221"/>
            <a:ext cx="5246391" cy="5246370"/>
            <a:chOff x="0" y="0"/>
            <a:chExt cx="6350025" cy="6350000"/>
          </a:xfrm>
        </p:grpSpPr>
        <p:sp>
          <p:nvSpPr>
            <p:cNvPr name="Freeform 6" id="6"/>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25046" t="0" r="-25046" b="0"/>
              </a:stretch>
            </a:blipFill>
          </p:spPr>
        </p:sp>
      </p:gr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13</a:t>
              </a:r>
            </a:p>
          </p:txBody>
        </p:sp>
      </p:grpSp>
      <p:sp>
        <p:nvSpPr>
          <p:cNvPr name="TextBox 12" id="12"/>
          <p:cNvSpPr txBox="true"/>
          <p:nvPr/>
        </p:nvSpPr>
        <p:spPr>
          <a:xfrm rot="0">
            <a:off x="3679044" y="866775"/>
            <a:ext cx="10929913"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CONCLUSION</a:t>
            </a:r>
          </a:p>
        </p:txBody>
      </p:sp>
      <p:sp>
        <p:nvSpPr>
          <p:cNvPr name="TextBox 13" id="13"/>
          <p:cNvSpPr txBox="true"/>
          <p:nvPr/>
        </p:nvSpPr>
        <p:spPr>
          <a:xfrm rot="0">
            <a:off x="648275" y="2721021"/>
            <a:ext cx="9940505" cy="6136412"/>
          </a:xfrm>
          <a:prstGeom prst="rect">
            <a:avLst/>
          </a:prstGeom>
        </p:spPr>
        <p:txBody>
          <a:bodyPr anchor="t" rtlCol="false" tIns="0" lIns="0" bIns="0" rIns="0">
            <a:spAutoFit/>
          </a:bodyPr>
          <a:lstStyle/>
          <a:p>
            <a:pPr algn="l" marL="831202" indent="-415601" lvl="1">
              <a:lnSpc>
                <a:spcPts val="5389"/>
              </a:lnSpc>
              <a:buFont typeface="Arial"/>
              <a:buChar char="•"/>
            </a:pPr>
            <a:r>
              <a:rPr lang="en-US" sz="3849">
                <a:solidFill>
                  <a:srgbClr val="000000"/>
                </a:solidFill>
                <a:latin typeface="Alatsi Bold"/>
              </a:rPr>
              <a:t>We successfully developed a deep learning model that enhances the prediction accuracy of future video frames, leveraging advanced neural network architectures like CNNs and LSTMs. </a:t>
            </a:r>
          </a:p>
          <a:p>
            <a:pPr algn="l" marL="831202" indent="-415601" lvl="1">
              <a:lnSpc>
                <a:spcPts val="5389"/>
              </a:lnSpc>
              <a:buFont typeface="Arial"/>
              <a:buChar char="•"/>
            </a:pPr>
            <a:r>
              <a:rPr lang="en-US" sz="3849">
                <a:solidFill>
                  <a:srgbClr val="000000"/>
                </a:solidFill>
                <a:latin typeface="Alatsi Bold"/>
              </a:rPr>
              <a:t>The clarity of the videos generated can be further improved by using complex models such as GAN, ConvLSTM.</a:t>
            </a:r>
          </a:p>
          <a:p>
            <a:pPr algn="l">
              <a:lnSpc>
                <a:spcPts val="5389"/>
              </a:lnSpc>
            </a:pPr>
          </a:p>
        </p:txBody>
      </p:sp>
      <p:sp>
        <p:nvSpPr>
          <p:cNvPr name="Freeform 14" id="14"/>
          <p:cNvSpPr/>
          <p:nvPr/>
        </p:nvSpPr>
        <p:spPr>
          <a:xfrm flipH="false" flipV="false" rot="0">
            <a:off x="-3009325"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The George Washington University</a:t>
            </a:r>
            <a:r>
              <a:rPr lang="en-US" sz="2700">
                <a:solidFill>
                  <a:srgbClr val="000000"/>
                </a:solidFill>
                <a:latin typeface="Alatsi Bold"/>
              </a:rPr>
              <a:t> | 2024</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4554977" y="3748035"/>
            <a:ext cx="11627497" cy="2514704"/>
          </a:xfrm>
          <a:prstGeom prst="rect">
            <a:avLst/>
          </a:prstGeom>
        </p:spPr>
        <p:txBody>
          <a:bodyPr anchor="t" rtlCol="false" tIns="0" lIns="0" bIns="0" rIns="0">
            <a:spAutoFit/>
          </a:bodyPr>
          <a:lstStyle/>
          <a:p>
            <a:pPr algn="ctr">
              <a:lnSpc>
                <a:spcPts val="20573"/>
              </a:lnSpc>
            </a:pPr>
            <a:r>
              <a:rPr lang="en-US" sz="14695">
                <a:solidFill>
                  <a:srgbClr val="000000"/>
                </a:solidFill>
                <a:latin typeface="Alatsi Bold"/>
              </a:rPr>
              <a:t>THANK YOU</a:t>
            </a:r>
          </a:p>
        </p:txBody>
      </p:sp>
      <p:grpSp>
        <p:nvGrpSpPr>
          <p:cNvPr name="Group 3" id="3"/>
          <p:cNvGrpSpPr/>
          <p:nvPr/>
        </p:nvGrpSpPr>
        <p:grpSpPr>
          <a:xfrm rot="0">
            <a:off x="-31071" y="0"/>
            <a:ext cx="4239083" cy="10287000"/>
            <a:chOff x="0" y="0"/>
            <a:chExt cx="5652111" cy="13716000"/>
          </a:xfrm>
        </p:grpSpPr>
        <p:grpSp>
          <p:nvGrpSpPr>
            <p:cNvPr name="Group 4" id="4"/>
            <p:cNvGrpSpPr/>
            <p:nvPr/>
          </p:nvGrpSpPr>
          <p:grpSpPr>
            <a:xfrm rot="0">
              <a:off x="2826056" y="0"/>
              <a:ext cx="2826056" cy="13716000"/>
              <a:chOff x="0" y="0"/>
              <a:chExt cx="558233" cy="2709333"/>
            </a:xfrm>
          </p:grpSpPr>
          <p:sp>
            <p:nvSpPr>
              <p:cNvPr name="Freeform 5" id="5"/>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6" id="6"/>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413028" y="0"/>
              <a:ext cx="2826056" cy="13716000"/>
              <a:chOff x="0" y="0"/>
              <a:chExt cx="558233" cy="2709333"/>
            </a:xfrm>
          </p:grpSpPr>
          <p:sp>
            <p:nvSpPr>
              <p:cNvPr name="Freeform 8" id="8"/>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9" id="9"/>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0" y="0"/>
              <a:ext cx="2826056" cy="13716000"/>
              <a:chOff x="0" y="0"/>
              <a:chExt cx="558233" cy="2709333"/>
            </a:xfrm>
          </p:grpSpPr>
          <p:sp>
            <p:nvSpPr>
              <p:cNvPr name="Freeform 11" id="11"/>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2" id="12"/>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Freeform 13" id="13"/>
          <p:cNvSpPr/>
          <p:nvPr/>
        </p:nvSpPr>
        <p:spPr>
          <a:xfrm flipH="false" flipV="false" rot="0">
            <a:off x="12412831" y="802621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1413653" y="-573693"/>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OVERVIEW</a:t>
            </a:r>
          </a:p>
        </p:txBody>
      </p:sp>
      <p:sp>
        <p:nvSpPr>
          <p:cNvPr name="TextBox 3" id="3"/>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The George Washington University</a:t>
            </a:r>
            <a:r>
              <a:rPr lang="en-US" sz="2700">
                <a:solidFill>
                  <a:srgbClr val="000000"/>
                </a:solidFill>
                <a:latin typeface="Alatsi Bold"/>
              </a:rPr>
              <a:t> | 2024</a:t>
            </a:r>
          </a:p>
        </p:txBody>
      </p:sp>
      <p:sp>
        <p:nvSpPr>
          <p:cNvPr name="TextBox 4" id="4"/>
          <p:cNvSpPr txBox="true"/>
          <p:nvPr/>
        </p:nvSpPr>
        <p:spPr>
          <a:xfrm rot="0">
            <a:off x="1221986" y="3305470"/>
            <a:ext cx="4480960"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Bold"/>
              </a:rPr>
              <a:t>Introduction</a:t>
            </a:r>
          </a:p>
        </p:txBody>
      </p:sp>
      <p:sp>
        <p:nvSpPr>
          <p:cNvPr name="TextBox 5" id="5"/>
          <p:cNvSpPr txBox="true"/>
          <p:nvPr/>
        </p:nvSpPr>
        <p:spPr>
          <a:xfrm rot="0">
            <a:off x="1221986" y="4408805"/>
            <a:ext cx="4480960"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Bold"/>
              </a:rPr>
              <a:t>Applications</a:t>
            </a:r>
          </a:p>
        </p:txBody>
      </p:sp>
      <p:sp>
        <p:nvSpPr>
          <p:cNvPr name="TextBox 6" id="6"/>
          <p:cNvSpPr txBox="true"/>
          <p:nvPr/>
        </p:nvSpPr>
        <p:spPr>
          <a:xfrm rot="0">
            <a:off x="1221986" y="5512140"/>
            <a:ext cx="5241454"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Bold"/>
              </a:rPr>
              <a:t>Dataset</a:t>
            </a:r>
          </a:p>
        </p:txBody>
      </p:sp>
      <p:sp>
        <p:nvSpPr>
          <p:cNvPr name="TextBox 7" id="7"/>
          <p:cNvSpPr txBox="true"/>
          <p:nvPr/>
        </p:nvSpPr>
        <p:spPr>
          <a:xfrm rot="0">
            <a:off x="6444390" y="3305470"/>
            <a:ext cx="4480960"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Bold"/>
              </a:rPr>
              <a:t>Methodology</a:t>
            </a:r>
          </a:p>
        </p:txBody>
      </p:sp>
      <p:sp>
        <p:nvSpPr>
          <p:cNvPr name="TextBox 8" id="8"/>
          <p:cNvSpPr txBox="true"/>
          <p:nvPr/>
        </p:nvSpPr>
        <p:spPr>
          <a:xfrm rot="0">
            <a:off x="6463440" y="4408805"/>
            <a:ext cx="5055568"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Bold"/>
              </a:rPr>
              <a:t>Implementation</a:t>
            </a:r>
          </a:p>
        </p:txBody>
      </p:sp>
      <p:sp>
        <p:nvSpPr>
          <p:cNvPr name="TextBox 9" id="9"/>
          <p:cNvSpPr txBox="true"/>
          <p:nvPr/>
        </p:nvSpPr>
        <p:spPr>
          <a:xfrm rot="0">
            <a:off x="6444390" y="5512140"/>
            <a:ext cx="4480960"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Bold"/>
              </a:rPr>
              <a:t>Result</a:t>
            </a:r>
          </a:p>
        </p:txBody>
      </p:sp>
      <p:sp>
        <p:nvSpPr>
          <p:cNvPr name="TextBox 10" id="10"/>
          <p:cNvSpPr txBox="true"/>
          <p:nvPr/>
        </p:nvSpPr>
        <p:spPr>
          <a:xfrm rot="0">
            <a:off x="12159501" y="4408805"/>
            <a:ext cx="4480960"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Bold"/>
              </a:rPr>
              <a:t>Conclusion</a:t>
            </a:r>
          </a:p>
        </p:txBody>
      </p:sp>
      <p:sp>
        <p:nvSpPr>
          <p:cNvPr name="AutoShape 11" id="11"/>
          <p:cNvSpPr/>
          <p:nvPr/>
        </p:nvSpPr>
        <p:spPr>
          <a:xfrm>
            <a:off x="-260599" y="9061267"/>
            <a:ext cx="5963545" cy="0"/>
          </a:xfrm>
          <a:prstGeom prst="line">
            <a:avLst/>
          </a:prstGeom>
          <a:ln cap="flat" w="114300">
            <a:solidFill>
              <a:srgbClr val="9FC3D0"/>
            </a:solidFill>
            <a:prstDash val="solid"/>
            <a:headEnd type="none" len="sm" w="sm"/>
            <a:tailEnd type="none" len="sm" w="sm"/>
          </a:ln>
        </p:spPr>
      </p:sp>
      <p:sp>
        <p:nvSpPr>
          <p:cNvPr name="AutoShape 12" id="12"/>
          <p:cNvSpPr/>
          <p:nvPr/>
        </p:nvSpPr>
        <p:spPr>
          <a:xfrm>
            <a:off x="13125497" y="9080317"/>
            <a:ext cx="5409936" cy="0"/>
          </a:xfrm>
          <a:prstGeom prst="line">
            <a:avLst/>
          </a:prstGeom>
          <a:ln cap="flat" w="114300">
            <a:solidFill>
              <a:srgbClr val="9FC3D0"/>
            </a:solidFill>
            <a:prstDash val="solid"/>
            <a:headEnd type="none" len="sm" w="sm"/>
            <a:tailEnd type="none" len="sm" w="sm"/>
          </a:ln>
        </p:spPr>
      </p:sp>
      <p:grpSp>
        <p:nvGrpSpPr>
          <p:cNvPr name="Group 13" id="13"/>
          <p:cNvGrpSpPr/>
          <p:nvPr/>
        </p:nvGrpSpPr>
        <p:grpSpPr>
          <a:xfrm rot="0">
            <a:off x="15859155" y="0"/>
            <a:ext cx="1562612" cy="1673225"/>
            <a:chOff x="0" y="0"/>
            <a:chExt cx="2083482" cy="2230967"/>
          </a:xfrm>
        </p:grpSpPr>
        <p:grpSp>
          <p:nvGrpSpPr>
            <p:cNvPr name="Group 14" id="14"/>
            <p:cNvGrpSpPr/>
            <p:nvPr/>
          </p:nvGrpSpPr>
          <p:grpSpPr>
            <a:xfrm rot="0">
              <a:off x="75599" y="0"/>
              <a:ext cx="1932284" cy="2230967"/>
              <a:chOff x="0" y="0"/>
              <a:chExt cx="703982" cy="812800"/>
            </a:xfrm>
          </p:grpSpPr>
          <p:sp>
            <p:nvSpPr>
              <p:cNvPr name="Freeform 15" id="15"/>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6" id="16"/>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a:t>
              </a:r>
            </a:p>
          </p:txBody>
        </p:sp>
      </p:grpSp>
      <p:sp>
        <p:nvSpPr>
          <p:cNvPr name="Freeform 18" id="18"/>
          <p:cNvSpPr/>
          <p:nvPr/>
        </p:nvSpPr>
        <p:spPr>
          <a:xfrm flipH="false" flipV="false" rot="0">
            <a:off x="-2845001" y="43433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13601700" y="614206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12159501" y="3305470"/>
            <a:ext cx="4480960"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Bold"/>
              </a:rPr>
              <a:t>Challenges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AutoShape 2" id="2"/>
          <p:cNvSpPr/>
          <p:nvPr/>
        </p:nvSpPr>
        <p:spPr>
          <a:xfrm>
            <a:off x="-260599" y="9061267"/>
            <a:ext cx="5963545" cy="0"/>
          </a:xfrm>
          <a:prstGeom prst="line">
            <a:avLst/>
          </a:prstGeom>
          <a:ln cap="flat" w="114300">
            <a:solidFill>
              <a:srgbClr val="9FC3D0"/>
            </a:solidFill>
            <a:prstDash val="solid"/>
            <a:headEnd type="none" len="sm" w="sm"/>
            <a:tailEnd type="none" len="sm" w="sm"/>
          </a:ln>
        </p:spPr>
      </p:sp>
      <p:sp>
        <p:nvSpPr>
          <p:cNvPr name="AutoShape 3" id="3"/>
          <p:cNvSpPr/>
          <p:nvPr/>
        </p:nvSpPr>
        <p:spPr>
          <a:xfrm>
            <a:off x="12585054" y="9061267"/>
            <a:ext cx="5950379" cy="19050"/>
          </a:xfrm>
          <a:prstGeom prst="line">
            <a:avLst/>
          </a:prstGeom>
          <a:ln cap="flat" w="114300">
            <a:solidFill>
              <a:srgbClr val="9FC3D0"/>
            </a:solidFill>
            <a:prstDash val="solid"/>
            <a:headEnd type="none" len="sm" w="sm"/>
            <a:tailEnd type="none" len="sm" w="sm"/>
          </a:ln>
        </p:spPr>
      </p:sp>
      <p:sp>
        <p:nvSpPr>
          <p:cNvPr name="Freeform 4" id="4"/>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2012909" y="2797221"/>
            <a:ext cx="5246391" cy="5246370"/>
            <a:chOff x="0" y="0"/>
            <a:chExt cx="6350025" cy="6350000"/>
          </a:xfrm>
        </p:grpSpPr>
        <p:sp>
          <p:nvSpPr>
            <p:cNvPr name="Freeform 6" id="6"/>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55262" t="0" r="-55262" b="0"/>
              </a:stretch>
            </a:blipFill>
          </p:spPr>
        </p:sp>
      </p:grpSp>
      <p:sp>
        <p:nvSpPr>
          <p:cNvPr name="TextBox 7" id="7"/>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INTRODUCTION</a:t>
            </a:r>
          </a:p>
        </p:txBody>
      </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1" id="1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a:t>
              </a:r>
            </a:p>
          </p:txBody>
        </p:sp>
      </p:grpSp>
      <p:sp>
        <p:nvSpPr>
          <p:cNvPr name="Freeform 13" id="13"/>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1209670" y="2924555"/>
            <a:ext cx="10260605" cy="5679898"/>
          </a:xfrm>
          <a:prstGeom prst="rect">
            <a:avLst/>
          </a:prstGeom>
        </p:spPr>
        <p:txBody>
          <a:bodyPr anchor="t" rtlCol="false" tIns="0" lIns="0" bIns="0" rIns="0">
            <a:spAutoFit/>
          </a:bodyPr>
          <a:lstStyle/>
          <a:p>
            <a:pPr algn="l" marL="693782" indent="-346891" lvl="1">
              <a:lnSpc>
                <a:spcPts val="4498"/>
              </a:lnSpc>
              <a:buFont typeface="Arial"/>
              <a:buChar char="•"/>
            </a:pPr>
            <a:r>
              <a:rPr lang="en-US" sz="3213">
                <a:solidFill>
                  <a:srgbClr val="000000"/>
                </a:solidFill>
                <a:latin typeface="Alatsi Bold"/>
              </a:rPr>
              <a:t>The ability to predict future frames in a video sequence has significant implications for various applications, from autonomous vehicle navigation to enhanced video compression techniques. </a:t>
            </a:r>
          </a:p>
          <a:p>
            <a:pPr algn="l" marL="693782" indent="-346891" lvl="1">
              <a:lnSpc>
                <a:spcPts val="4498"/>
              </a:lnSpc>
              <a:buFont typeface="Arial"/>
              <a:buChar char="•"/>
            </a:pPr>
            <a:r>
              <a:rPr lang="en-US" sz="3213">
                <a:solidFill>
                  <a:srgbClr val="000000"/>
                </a:solidFill>
                <a:latin typeface="Alatsi Bold"/>
              </a:rPr>
              <a:t>This project explores the use of deep learning algorithms to forecast the next frames in a video based on previously observed sequences.</a:t>
            </a:r>
          </a:p>
          <a:p>
            <a:pPr algn="l" marL="693782" indent="-346891" lvl="1">
              <a:lnSpc>
                <a:spcPts val="4498"/>
              </a:lnSpc>
              <a:buFont typeface="Arial"/>
              <a:buChar char="•"/>
            </a:pPr>
            <a:r>
              <a:rPr lang="en-US" sz="3213">
                <a:solidFill>
                  <a:srgbClr val="000000"/>
                </a:solidFill>
                <a:latin typeface="Alatsi Bold"/>
              </a:rPr>
              <a:t> The predictive model aims to understand and replicate the dynamics and appearance of real-world scenes captured in video data.</a:t>
            </a:r>
          </a:p>
        </p:txBody>
      </p:sp>
      <p:sp>
        <p:nvSpPr>
          <p:cNvPr name="TextBox 15" id="15"/>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The George Washington University</a:t>
            </a:r>
            <a:r>
              <a:rPr lang="en-US" sz="2700">
                <a:solidFill>
                  <a:srgbClr val="000000"/>
                </a:solidFill>
                <a:latin typeface="Alatsi Bold"/>
              </a:rPr>
              <a:t> | 2024</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ABOUT THE DATASET</a:t>
            </a:r>
          </a:p>
        </p:txBody>
      </p:sp>
      <p:sp>
        <p:nvSpPr>
          <p:cNvPr name="AutoShape 3" id="3"/>
          <p:cNvSpPr/>
          <p:nvPr/>
        </p:nvSpPr>
        <p:spPr>
          <a:xfrm flipH="true" flipV="true">
            <a:off x="1085850" y="8584554"/>
            <a:ext cx="5403" cy="1702343"/>
          </a:xfrm>
          <a:prstGeom prst="line">
            <a:avLst/>
          </a:prstGeom>
          <a:ln cap="flat" w="114300">
            <a:solidFill>
              <a:srgbClr val="9FC3D0"/>
            </a:solidFill>
            <a:prstDash val="solid"/>
            <a:headEnd type="none" len="sm" w="sm"/>
            <a:tailEnd type="none" len="sm" w="sm"/>
          </a:ln>
        </p:spPr>
      </p:sp>
      <p:sp>
        <p:nvSpPr>
          <p:cNvPr name="AutoShape 4" id="4"/>
          <p:cNvSpPr/>
          <p:nvPr/>
        </p:nvSpPr>
        <p:spPr>
          <a:xfrm flipH="true" flipV="true">
            <a:off x="1090490" y="-104525"/>
            <a:ext cx="199195" cy="2422275"/>
          </a:xfrm>
          <a:prstGeom prst="line">
            <a:avLst/>
          </a:prstGeom>
          <a:ln cap="flat" w="114300">
            <a:solidFill>
              <a:srgbClr val="9FC3D0"/>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6</a:t>
              </a:r>
            </a:p>
          </p:txBody>
        </p:sp>
      </p:grpSp>
      <p:sp>
        <p:nvSpPr>
          <p:cNvPr name="Freeform 10" id="10"/>
          <p:cNvSpPr/>
          <p:nvPr/>
        </p:nvSpPr>
        <p:spPr>
          <a:xfrm flipH="false" flipV="false" rot="0">
            <a:off x="1475832"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72122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5400000">
            <a:off x="-2383779"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The George Washington University</a:t>
            </a:r>
            <a:r>
              <a:rPr lang="en-US" sz="2700">
                <a:solidFill>
                  <a:srgbClr val="000000"/>
                </a:solidFill>
                <a:latin typeface="Alatsi Bold"/>
              </a:rPr>
              <a:t> | 2024</a:t>
            </a:r>
          </a:p>
        </p:txBody>
      </p:sp>
      <p:sp>
        <p:nvSpPr>
          <p:cNvPr name="TextBox 13" id="13"/>
          <p:cNvSpPr txBox="true"/>
          <p:nvPr/>
        </p:nvSpPr>
        <p:spPr>
          <a:xfrm rot="0">
            <a:off x="1475832" y="3204095"/>
            <a:ext cx="16812168" cy="4631056"/>
          </a:xfrm>
          <a:prstGeom prst="rect">
            <a:avLst/>
          </a:prstGeom>
        </p:spPr>
        <p:txBody>
          <a:bodyPr anchor="t" rtlCol="false" tIns="0" lIns="0" bIns="0" rIns="0">
            <a:spAutoFit/>
          </a:bodyPr>
          <a:lstStyle/>
          <a:p>
            <a:pPr algn="l" marL="712464" indent="-356232" lvl="1">
              <a:lnSpc>
                <a:spcPts val="4619"/>
              </a:lnSpc>
              <a:buFont typeface="Arial"/>
              <a:buChar char="•"/>
            </a:pPr>
            <a:r>
              <a:rPr lang="en-US" sz="3299">
                <a:solidFill>
                  <a:srgbClr val="000000"/>
                </a:solidFill>
                <a:latin typeface="Canva Sans Bold"/>
              </a:rPr>
              <a:t>The dataset is taken from caltech pedestrian dataset</a:t>
            </a:r>
          </a:p>
          <a:p>
            <a:pPr algn="l" marL="712464" indent="-356232" lvl="1">
              <a:lnSpc>
                <a:spcPts val="4619"/>
              </a:lnSpc>
              <a:buFont typeface="Arial"/>
              <a:buChar char="•"/>
            </a:pPr>
            <a:r>
              <a:rPr lang="en-US" sz="3299">
                <a:solidFill>
                  <a:srgbClr val="000000"/>
                </a:solidFill>
                <a:latin typeface="Canva Sans Bold"/>
              </a:rPr>
              <a:t>Source: https://data.caltech.edu/records/f6rph-90m20</a:t>
            </a:r>
          </a:p>
          <a:p>
            <a:pPr algn="l" marL="712464" indent="-356232" lvl="1">
              <a:lnSpc>
                <a:spcPts val="4619"/>
              </a:lnSpc>
              <a:buFont typeface="Arial"/>
              <a:buChar char="•"/>
            </a:pPr>
            <a:r>
              <a:rPr lang="en-US" sz="3299">
                <a:solidFill>
                  <a:srgbClr val="000000"/>
                </a:solidFill>
                <a:latin typeface="Canva Sans Bold"/>
              </a:rPr>
              <a:t>The dataset contains 11.8GB in the form .seq file</a:t>
            </a:r>
          </a:p>
          <a:p>
            <a:pPr algn="l" marL="712464" indent="-356232" lvl="1">
              <a:lnSpc>
                <a:spcPts val="4619"/>
              </a:lnSpc>
              <a:buFont typeface="Arial"/>
              <a:buChar char="•"/>
            </a:pPr>
            <a:r>
              <a:rPr lang="en-US" sz="3299">
                <a:solidFill>
                  <a:srgbClr val="000000"/>
                </a:solidFill>
                <a:latin typeface="Canva Sans Bold"/>
              </a:rPr>
              <a:t>This dataset contains low-resolution video footage from a moving vehicle with frequent occlusions of pedestrian, making it perfect for testing predictive video frame technologies.</a:t>
            </a:r>
          </a:p>
          <a:p>
            <a:pPr algn="l" marL="712464" indent="-356232" lvl="1">
              <a:lnSpc>
                <a:spcPts val="4619"/>
              </a:lnSpc>
              <a:buFont typeface="Arial"/>
              <a:buChar char="•"/>
            </a:pPr>
            <a:r>
              <a:rPr lang="en-US" sz="3299">
                <a:solidFill>
                  <a:srgbClr val="000000"/>
                </a:solidFill>
                <a:latin typeface="Canva Sans Bold"/>
              </a:rPr>
              <a:t> It is useful for evaluating the robustness of video analysis algorithms in unpredictable environments.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866775"/>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ABOUT THE DATASET</a:t>
            </a:r>
          </a:p>
        </p:txBody>
      </p:sp>
      <p:grpSp>
        <p:nvGrpSpPr>
          <p:cNvPr name="Group 3" id="3"/>
          <p:cNvGrpSpPr/>
          <p:nvPr/>
        </p:nvGrpSpPr>
        <p:grpSpPr>
          <a:xfrm rot="0">
            <a:off x="627362" y="0"/>
            <a:ext cx="937061" cy="10287000"/>
            <a:chOff x="0" y="0"/>
            <a:chExt cx="246798" cy="2709333"/>
          </a:xfrm>
        </p:grpSpPr>
        <p:sp>
          <p:nvSpPr>
            <p:cNvPr name="Freeform 4" id="4"/>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5" id="5"/>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H="true" flipV="true">
            <a:off x="1085850" y="8584554"/>
            <a:ext cx="5403" cy="1702343"/>
          </a:xfrm>
          <a:prstGeom prst="line">
            <a:avLst/>
          </a:prstGeom>
          <a:ln cap="flat" w="114300">
            <a:solidFill>
              <a:srgbClr val="9FC3D0"/>
            </a:solidFill>
            <a:prstDash val="solid"/>
            <a:headEnd type="none" len="sm" w="sm"/>
            <a:tailEnd type="none" len="sm" w="sm"/>
          </a:ln>
        </p:spPr>
      </p:sp>
      <p:sp>
        <p:nvSpPr>
          <p:cNvPr name="AutoShape 7" id="7"/>
          <p:cNvSpPr/>
          <p:nvPr/>
        </p:nvSpPr>
        <p:spPr>
          <a:xfrm flipV="true">
            <a:off x="1085850" y="-104525"/>
            <a:ext cx="4640" cy="1806971"/>
          </a:xfrm>
          <a:prstGeom prst="line">
            <a:avLst/>
          </a:prstGeom>
          <a:ln cap="flat" w="114300">
            <a:solidFill>
              <a:srgbClr val="9FC3D0"/>
            </a:solidFill>
            <a:prstDash val="solid"/>
            <a:headEnd type="none" len="sm" w="sm"/>
            <a:tailEnd type="none" len="sm" w="sm"/>
          </a:ln>
        </p:spPr>
      </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1" id="1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5</a:t>
              </a:r>
            </a:p>
          </p:txBody>
        </p:sp>
      </p:grpSp>
      <p:sp>
        <p:nvSpPr>
          <p:cNvPr name="Freeform 13" id="13"/>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564423" y="2880368"/>
            <a:ext cx="7605581" cy="5704186"/>
          </a:xfrm>
          <a:custGeom>
            <a:avLst/>
            <a:gdLst/>
            <a:ahLst/>
            <a:cxnLst/>
            <a:rect r="r" b="b" t="t" l="l"/>
            <a:pathLst>
              <a:path h="5704186" w="7605581">
                <a:moveTo>
                  <a:pt x="0" y="0"/>
                </a:moveTo>
                <a:lnTo>
                  <a:pt x="7605581" y="0"/>
                </a:lnTo>
                <a:lnTo>
                  <a:pt x="7605581" y="5704186"/>
                </a:lnTo>
                <a:lnTo>
                  <a:pt x="0" y="5704186"/>
                </a:lnTo>
                <a:lnTo>
                  <a:pt x="0" y="0"/>
                </a:lnTo>
                <a:close/>
              </a:path>
            </a:pathLst>
          </a:custGeom>
          <a:blipFill>
            <a:blip r:embed="rId4"/>
            <a:stretch>
              <a:fillRect l="0" t="0" r="0" b="0"/>
            </a:stretch>
          </a:blipFill>
        </p:spPr>
      </p:sp>
      <p:sp>
        <p:nvSpPr>
          <p:cNvPr name="Freeform 16" id="16"/>
          <p:cNvSpPr/>
          <p:nvPr/>
        </p:nvSpPr>
        <p:spPr>
          <a:xfrm flipH="false" flipV="false" rot="0">
            <a:off x="9653719" y="2880368"/>
            <a:ext cx="7605581" cy="5704186"/>
          </a:xfrm>
          <a:custGeom>
            <a:avLst/>
            <a:gdLst/>
            <a:ahLst/>
            <a:cxnLst/>
            <a:rect r="r" b="b" t="t" l="l"/>
            <a:pathLst>
              <a:path h="5704186" w="7605581">
                <a:moveTo>
                  <a:pt x="0" y="0"/>
                </a:moveTo>
                <a:lnTo>
                  <a:pt x="7605581" y="0"/>
                </a:lnTo>
                <a:lnTo>
                  <a:pt x="7605581" y="5704186"/>
                </a:lnTo>
                <a:lnTo>
                  <a:pt x="0" y="5704186"/>
                </a:lnTo>
                <a:lnTo>
                  <a:pt x="0" y="0"/>
                </a:lnTo>
                <a:close/>
              </a:path>
            </a:pathLst>
          </a:custGeom>
          <a:blipFill>
            <a:blip r:embed="rId5"/>
            <a:stretch>
              <a:fillRect l="0" t="0" r="0" b="0"/>
            </a:stretch>
          </a:blipFill>
        </p:spPr>
      </p:sp>
      <p:sp>
        <p:nvSpPr>
          <p:cNvPr name="TextBox 17" id="17"/>
          <p:cNvSpPr txBox="true"/>
          <p:nvPr/>
        </p:nvSpPr>
        <p:spPr>
          <a:xfrm rot="-5400000">
            <a:off x="-2383779"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The George Washington University</a:t>
            </a:r>
            <a:r>
              <a:rPr lang="en-US" sz="2700">
                <a:solidFill>
                  <a:srgbClr val="000000"/>
                </a:solidFill>
                <a:latin typeface="Alatsi Bold"/>
              </a:rPr>
              <a:t> | 2024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METHODOLOGY</a:t>
            </a:r>
          </a:p>
        </p:txBody>
      </p:sp>
      <p:sp>
        <p:nvSpPr>
          <p:cNvPr name="AutoShape 3" id="3"/>
          <p:cNvSpPr/>
          <p:nvPr/>
        </p:nvSpPr>
        <p:spPr>
          <a:xfrm flipH="true" flipV="true">
            <a:off x="1085850" y="8584554"/>
            <a:ext cx="5403" cy="1702343"/>
          </a:xfrm>
          <a:prstGeom prst="line">
            <a:avLst/>
          </a:prstGeom>
          <a:ln cap="flat" w="114300">
            <a:solidFill>
              <a:srgbClr val="9FC3D0"/>
            </a:solidFill>
            <a:prstDash val="solid"/>
            <a:headEnd type="none" len="sm" w="sm"/>
            <a:tailEnd type="none" len="sm" w="sm"/>
          </a:ln>
        </p:spPr>
      </p:sp>
      <p:sp>
        <p:nvSpPr>
          <p:cNvPr name="AutoShape 4" id="4"/>
          <p:cNvSpPr/>
          <p:nvPr/>
        </p:nvSpPr>
        <p:spPr>
          <a:xfrm flipH="true" flipV="true">
            <a:off x="1090490" y="-104525"/>
            <a:ext cx="199195" cy="2422275"/>
          </a:xfrm>
          <a:prstGeom prst="line">
            <a:avLst/>
          </a:prstGeom>
          <a:ln cap="flat" w="114300">
            <a:solidFill>
              <a:srgbClr val="9FC3D0"/>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6</a:t>
              </a:r>
            </a:p>
          </p:txBody>
        </p:sp>
      </p:grpSp>
      <p:sp>
        <p:nvSpPr>
          <p:cNvPr name="Freeform 10" id="10"/>
          <p:cNvSpPr/>
          <p:nvPr/>
        </p:nvSpPr>
        <p:spPr>
          <a:xfrm flipH="false" flipV="false" rot="0">
            <a:off x="1475832"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72122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065482" y="2787881"/>
            <a:ext cx="6157036" cy="6470419"/>
          </a:xfrm>
          <a:custGeom>
            <a:avLst/>
            <a:gdLst/>
            <a:ahLst/>
            <a:cxnLst/>
            <a:rect r="r" b="b" t="t" l="l"/>
            <a:pathLst>
              <a:path h="6470419" w="6157036">
                <a:moveTo>
                  <a:pt x="0" y="0"/>
                </a:moveTo>
                <a:lnTo>
                  <a:pt x="6157036" y="0"/>
                </a:lnTo>
                <a:lnTo>
                  <a:pt x="6157036" y="6470419"/>
                </a:lnTo>
                <a:lnTo>
                  <a:pt x="0" y="6470419"/>
                </a:lnTo>
                <a:lnTo>
                  <a:pt x="0" y="0"/>
                </a:lnTo>
                <a:close/>
              </a:path>
            </a:pathLst>
          </a:custGeom>
          <a:blipFill>
            <a:blip r:embed="rId4"/>
            <a:stretch>
              <a:fillRect l="0" t="0" r="0" b="0"/>
            </a:stretch>
          </a:blipFill>
        </p:spPr>
      </p:sp>
      <p:sp>
        <p:nvSpPr>
          <p:cNvPr name="TextBox 13" id="13"/>
          <p:cNvSpPr txBox="true"/>
          <p:nvPr/>
        </p:nvSpPr>
        <p:spPr>
          <a:xfrm rot="-5400000">
            <a:off x="-2383779"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The George Washington University</a:t>
            </a:r>
            <a:r>
              <a:rPr lang="en-US" sz="2700">
                <a:solidFill>
                  <a:srgbClr val="000000"/>
                </a:solidFill>
                <a:latin typeface="Alatsi Bold"/>
              </a:rPr>
              <a:t> | 2024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866775"/>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ARCHITECTURE</a:t>
            </a:r>
          </a:p>
        </p:txBody>
      </p:sp>
      <p:grpSp>
        <p:nvGrpSpPr>
          <p:cNvPr name="Group 3" id="3"/>
          <p:cNvGrpSpPr/>
          <p:nvPr/>
        </p:nvGrpSpPr>
        <p:grpSpPr>
          <a:xfrm rot="0">
            <a:off x="627362" y="0"/>
            <a:ext cx="937061" cy="10287000"/>
            <a:chOff x="0" y="0"/>
            <a:chExt cx="246798" cy="2709333"/>
          </a:xfrm>
        </p:grpSpPr>
        <p:sp>
          <p:nvSpPr>
            <p:cNvPr name="Freeform 4" id="4"/>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5" id="5"/>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H="true" flipV="true">
            <a:off x="1085850" y="8584554"/>
            <a:ext cx="5403" cy="1702343"/>
          </a:xfrm>
          <a:prstGeom prst="line">
            <a:avLst/>
          </a:prstGeom>
          <a:ln cap="flat" w="114300">
            <a:solidFill>
              <a:srgbClr val="9FC3D0"/>
            </a:solidFill>
            <a:prstDash val="solid"/>
            <a:headEnd type="none" len="sm" w="sm"/>
            <a:tailEnd type="none" len="sm" w="sm"/>
          </a:ln>
        </p:spPr>
      </p:sp>
      <p:sp>
        <p:nvSpPr>
          <p:cNvPr name="AutoShape 7" id="7"/>
          <p:cNvSpPr/>
          <p:nvPr/>
        </p:nvSpPr>
        <p:spPr>
          <a:xfrm flipV="true">
            <a:off x="1085850" y="-104525"/>
            <a:ext cx="4640" cy="1806971"/>
          </a:xfrm>
          <a:prstGeom prst="line">
            <a:avLst/>
          </a:prstGeom>
          <a:ln cap="flat" w="114300">
            <a:solidFill>
              <a:srgbClr val="9FC3D0"/>
            </a:solidFill>
            <a:prstDash val="solid"/>
            <a:headEnd type="none" len="sm" w="sm"/>
            <a:tailEnd type="none" len="sm" w="sm"/>
          </a:ln>
        </p:spPr>
      </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1" id="1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5</a:t>
              </a:r>
            </a:p>
          </p:txBody>
        </p:sp>
      </p:grpSp>
      <p:sp>
        <p:nvSpPr>
          <p:cNvPr name="Freeform 13" id="13"/>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3717729" y="2714121"/>
            <a:ext cx="9834552" cy="6841160"/>
          </a:xfrm>
          <a:custGeom>
            <a:avLst/>
            <a:gdLst/>
            <a:ahLst/>
            <a:cxnLst/>
            <a:rect r="r" b="b" t="t" l="l"/>
            <a:pathLst>
              <a:path h="6841160" w="9834552">
                <a:moveTo>
                  <a:pt x="0" y="0"/>
                </a:moveTo>
                <a:lnTo>
                  <a:pt x="9834552" y="0"/>
                </a:lnTo>
                <a:lnTo>
                  <a:pt x="9834552" y="6841160"/>
                </a:lnTo>
                <a:lnTo>
                  <a:pt x="0" y="6841160"/>
                </a:lnTo>
                <a:lnTo>
                  <a:pt x="0" y="0"/>
                </a:lnTo>
                <a:close/>
              </a:path>
            </a:pathLst>
          </a:custGeom>
          <a:blipFill>
            <a:blip r:embed="rId4"/>
            <a:stretch>
              <a:fillRect l="0" t="0" r="0" b="0"/>
            </a:stretch>
          </a:blipFill>
        </p:spPr>
      </p:sp>
      <p:sp>
        <p:nvSpPr>
          <p:cNvPr name="TextBox 16" id="16"/>
          <p:cNvSpPr txBox="true"/>
          <p:nvPr/>
        </p:nvSpPr>
        <p:spPr>
          <a:xfrm rot="-5400000">
            <a:off x="-2383779"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The George Washington University</a:t>
            </a:r>
            <a:r>
              <a:rPr lang="en-US" sz="2700">
                <a:solidFill>
                  <a:srgbClr val="000000"/>
                </a:solidFill>
                <a:latin typeface="Alatsi Bold"/>
              </a:rPr>
              <a:t> | 2024</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627362" y="0"/>
            <a:ext cx="937061" cy="10287000"/>
            <a:chOff x="0" y="0"/>
            <a:chExt cx="246798" cy="2709333"/>
          </a:xfrm>
        </p:grpSpPr>
        <p:sp>
          <p:nvSpPr>
            <p:cNvPr name="Freeform 3" id="3"/>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4" id="4"/>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553980" y="2946411"/>
            <a:ext cx="503827" cy="50382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553980" y="6480234"/>
            <a:ext cx="503827" cy="50382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703942" y="2946411"/>
            <a:ext cx="503827" cy="50382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9900082" y="6480234"/>
            <a:ext cx="503827" cy="50382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IMPLEMENTATION</a:t>
            </a:r>
          </a:p>
        </p:txBody>
      </p:sp>
      <p:sp>
        <p:nvSpPr>
          <p:cNvPr name="TextBox 18" id="18"/>
          <p:cNvSpPr txBox="true"/>
          <p:nvPr/>
        </p:nvSpPr>
        <p:spPr>
          <a:xfrm rot="0">
            <a:off x="3260980" y="2757952"/>
            <a:ext cx="5381802" cy="795020"/>
          </a:xfrm>
          <a:prstGeom prst="rect">
            <a:avLst/>
          </a:prstGeom>
        </p:spPr>
        <p:txBody>
          <a:bodyPr anchor="t" rtlCol="false" tIns="0" lIns="0" bIns="0" rIns="0">
            <a:spAutoFit/>
          </a:bodyPr>
          <a:lstStyle/>
          <a:p>
            <a:pPr algn="l">
              <a:lnSpc>
                <a:spcPts val="6580"/>
              </a:lnSpc>
            </a:pPr>
            <a:r>
              <a:rPr lang="en-US" sz="4700">
                <a:solidFill>
                  <a:srgbClr val="000000"/>
                </a:solidFill>
                <a:latin typeface="Alatsi Bold"/>
              </a:rPr>
              <a:t>Phase 1</a:t>
            </a:r>
          </a:p>
        </p:txBody>
      </p:sp>
      <p:sp>
        <p:nvSpPr>
          <p:cNvPr name="TextBox 19" id="19"/>
          <p:cNvSpPr txBox="true"/>
          <p:nvPr/>
        </p:nvSpPr>
        <p:spPr>
          <a:xfrm rot="0">
            <a:off x="3260980" y="3667272"/>
            <a:ext cx="6848358" cy="2186353"/>
          </a:xfrm>
          <a:prstGeom prst="rect">
            <a:avLst/>
          </a:prstGeom>
        </p:spPr>
        <p:txBody>
          <a:bodyPr anchor="t" rtlCol="false" tIns="0" lIns="0" bIns="0" rIns="0">
            <a:spAutoFit/>
          </a:bodyPr>
          <a:lstStyle/>
          <a:p>
            <a:pPr algn="l">
              <a:lnSpc>
                <a:spcPts val="4369"/>
              </a:lnSpc>
            </a:pPr>
            <a:r>
              <a:rPr lang="en-US" sz="3121">
                <a:solidFill>
                  <a:srgbClr val="000000"/>
                </a:solidFill>
                <a:latin typeface="Alatsi Bold"/>
              </a:rPr>
              <a:t>Automated Extraction of Frames from Sequence Files</a:t>
            </a:r>
          </a:p>
          <a:p>
            <a:pPr algn="l">
              <a:lnSpc>
                <a:spcPts val="4369"/>
              </a:lnSpc>
            </a:pPr>
          </a:p>
          <a:p>
            <a:pPr algn="l">
              <a:lnSpc>
                <a:spcPts val="4369"/>
              </a:lnSpc>
            </a:pPr>
          </a:p>
        </p:txBody>
      </p:sp>
      <p:sp>
        <p:nvSpPr>
          <p:cNvPr name="TextBox 20" id="20"/>
          <p:cNvSpPr txBox="true"/>
          <p:nvPr/>
        </p:nvSpPr>
        <p:spPr>
          <a:xfrm rot="0">
            <a:off x="3260980" y="6291775"/>
            <a:ext cx="5381802" cy="795020"/>
          </a:xfrm>
          <a:prstGeom prst="rect">
            <a:avLst/>
          </a:prstGeom>
        </p:spPr>
        <p:txBody>
          <a:bodyPr anchor="t" rtlCol="false" tIns="0" lIns="0" bIns="0" rIns="0">
            <a:spAutoFit/>
          </a:bodyPr>
          <a:lstStyle/>
          <a:p>
            <a:pPr algn="l">
              <a:lnSpc>
                <a:spcPts val="6580"/>
              </a:lnSpc>
            </a:pPr>
            <a:r>
              <a:rPr lang="en-US" sz="4700">
                <a:solidFill>
                  <a:srgbClr val="000000"/>
                </a:solidFill>
                <a:latin typeface="Alatsi Bold"/>
              </a:rPr>
              <a:t>Phase 2</a:t>
            </a:r>
          </a:p>
        </p:txBody>
      </p:sp>
      <p:sp>
        <p:nvSpPr>
          <p:cNvPr name="TextBox 21" id="21"/>
          <p:cNvSpPr txBox="true"/>
          <p:nvPr/>
        </p:nvSpPr>
        <p:spPr>
          <a:xfrm rot="0">
            <a:off x="3260980" y="7201095"/>
            <a:ext cx="6848358" cy="1634233"/>
          </a:xfrm>
          <a:prstGeom prst="rect">
            <a:avLst/>
          </a:prstGeom>
        </p:spPr>
        <p:txBody>
          <a:bodyPr anchor="t" rtlCol="false" tIns="0" lIns="0" bIns="0" rIns="0">
            <a:spAutoFit/>
          </a:bodyPr>
          <a:lstStyle/>
          <a:p>
            <a:pPr algn="l">
              <a:lnSpc>
                <a:spcPts val="4369"/>
              </a:lnSpc>
            </a:pPr>
            <a:r>
              <a:rPr lang="en-US" sz="3121">
                <a:solidFill>
                  <a:srgbClr val="000000"/>
                </a:solidFill>
                <a:latin typeface="Alatsi Bold"/>
              </a:rPr>
              <a:t>Data Preparation and Normalization</a:t>
            </a:r>
          </a:p>
          <a:p>
            <a:pPr algn="l">
              <a:lnSpc>
                <a:spcPts val="4369"/>
              </a:lnSpc>
            </a:pPr>
          </a:p>
          <a:p>
            <a:pPr algn="l">
              <a:lnSpc>
                <a:spcPts val="4369"/>
              </a:lnSpc>
            </a:pPr>
          </a:p>
        </p:txBody>
      </p:sp>
      <p:sp>
        <p:nvSpPr>
          <p:cNvPr name="TextBox 22" id="22"/>
          <p:cNvSpPr txBox="true"/>
          <p:nvPr/>
        </p:nvSpPr>
        <p:spPr>
          <a:xfrm rot="0">
            <a:off x="10410942" y="2757952"/>
            <a:ext cx="5381802" cy="795020"/>
          </a:xfrm>
          <a:prstGeom prst="rect">
            <a:avLst/>
          </a:prstGeom>
        </p:spPr>
        <p:txBody>
          <a:bodyPr anchor="t" rtlCol="false" tIns="0" lIns="0" bIns="0" rIns="0">
            <a:spAutoFit/>
          </a:bodyPr>
          <a:lstStyle/>
          <a:p>
            <a:pPr algn="l">
              <a:lnSpc>
                <a:spcPts val="6580"/>
              </a:lnSpc>
            </a:pPr>
            <a:r>
              <a:rPr lang="en-US" sz="4700">
                <a:solidFill>
                  <a:srgbClr val="000000"/>
                </a:solidFill>
                <a:latin typeface="Alatsi Bold"/>
              </a:rPr>
              <a:t>Phase 3</a:t>
            </a:r>
          </a:p>
        </p:txBody>
      </p:sp>
      <p:sp>
        <p:nvSpPr>
          <p:cNvPr name="TextBox 23" id="23"/>
          <p:cNvSpPr txBox="true"/>
          <p:nvPr/>
        </p:nvSpPr>
        <p:spPr>
          <a:xfrm rot="0">
            <a:off x="10410942" y="3667272"/>
            <a:ext cx="6848358" cy="1634233"/>
          </a:xfrm>
          <a:prstGeom prst="rect">
            <a:avLst/>
          </a:prstGeom>
        </p:spPr>
        <p:txBody>
          <a:bodyPr anchor="t" rtlCol="false" tIns="0" lIns="0" bIns="0" rIns="0">
            <a:spAutoFit/>
          </a:bodyPr>
          <a:lstStyle/>
          <a:p>
            <a:pPr algn="l">
              <a:lnSpc>
                <a:spcPts val="4369"/>
              </a:lnSpc>
            </a:pPr>
            <a:r>
              <a:rPr lang="en-US" sz="3121">
                <a:solidFill>
                  <a:srgbClr val="000000"/>
                </a:solidFill>
                <a:latin typeface="Alatsi Bold"/>
              </a:rPr>
              <a:t>Neural Network Architecture and Training</a:t>
            </a:r>
          </a:p>
          <a:p>
            <a:pPr algn="l">
              <a:lnSpc>
                <a:spcPts val="4369"/>
              </a:lnSpc>
            </a:pPr>
          </a:p>
        </p:txBody>
      </p:sp>
      <p:sp>
        <p:nvSpPr>
          <p:cNvPr name="TextBox 24" id="24"/>
          <p:cNvSpPr txBox="true"/>
          <p:nvPr/>
        </p:nvSpPr>
        <p:spPr>
          <a:xfrm rot="0">
            <a:off x="10607081" y="6291775"/>
            <a:ext cx="5381802" cy="795020"/>
          </a:xfrm>
          <a:prstGeom prst="rect">
            <a:avLst/>
          </a:prstGeom>
        </p:spPr>
        <p:txBody>
          <a:bodyPr anchor="t" rtlCol="false" tIns="0" lIns="0" bIns="0" rIns="0">
            <a:spAutoFit/>
          </a:bodyPr>
          <a:lstStyle/>
          <a:p>
            <a:pPr algn="l">
              <a:lnSpc>
                <a:spcPts val="6580"/>
              </a:lnSpc>
            </a:pPr>
            <a:r>
              <a:rPr lang="en-US" sz="4700">
                <a:solidFill>
                  <a:srgbClr val="000000"/>
                </a:solidFill>
                <a:latin typeface="Alatsi Bold"/>
              </a:rPr>
              <a:t>Phase 4</a:t>
            </a:r>
          </a:p>
        </p:txBody>
      </p:sp>
      <p:sp>
        <p:nvSpPr>
          <p:cNvPr name="TextBox 25" id="25"/>
          <p:cNvSpPr txBox="true"/>
          <p:nvPr/>
        </p:nvSpPr>
        <p:spPr>
          <a:xfrm rot="0">
            <a:off x="10607081" y="7201095"/>
            <a:ext cx="6848358" cy="1634233"/>
          </a:xfrm>
          <a:prstGeom prst="rect">
            <a:avLst/>
          </a:prstGeom>
        </p:spPr>
        <p:txBody>
          <a:bodyPr anchor="t" rtlCol="false" tIns="0" lIns="0" bIns="0" rIns="0">
            <a:spAutoFit/>
          </a:bodyPr>
          <a:lstStyle/>
          <a:p>
            <a:pPr algn="l">
              <a:lnSpc>
                <a:spcPts val="4369"/>
              </a:lnSpc>
            </a:pPr>
            <a:r>
              <a:rPr lang="en-US" sz="3121">
                <a:solidFill>
                  <a:srgbClr val="000000"/>
                </a:solidFill>
                <a:latin typeface="Alatsi Bold"/>
              </a:rPr>
              <a:t>Test Data Preparation and Model Evaluation</a:t>
            </a:r>
          </a:p>
          <a:p>
            <a:pPr algn="l">
              <a:lnSpc>
                <a:spcPts val="4369"/>
              </a:lnSpc>
            </a:pPr>
          </a:p>
        </p:txBody>
      </p:sp>
      <p:sp>
        <p:nvSpPr>
          <p:cNvPr name="AutoShape 26" id="26"/>
          <p:cNvSpPr/>
          <p:nvPr/>
        </p:nvSpPr>
        <p:spPr>
          <a:xfrm flipH="true" flipV="true">
            <a:off x="1085850" y="8584554"/>
            <a:ext cx="5403" cy="1702343"/>
          </a:xfrm>
          <a:prstGeom prst="line">
            <a:avLst/>
          </a:prstGeom>
          <a:ln cap="flat" w="114300">
            <a:solidFill>
              <a:srgbClr val="9FC3D0"/>
            </a:solidFill>
            <a:prstDash val="solid"/>
            <a:headEnd type="none" len="sm" w="sm"/>
            <a:tailEnd type="none" len="sm" w="sm"/>
          </a:ln>
        </p:spPr>
      </p:sp>
      <p:sp>
        <p:nvSpPr>
          <p:cNvPr name="AutoShape 27" id="27"/>
          <p:cNvSpPr/>
          <p:nvPr/>
        </p:nvSpPr>
        <p:spPr>
          <a:xfrm flipH="true" flipV="true">
            <a:off x="1090490" y="-104525"/>
            <a:ext cx="762" cy="2422275"/>
          </a:xfrm>
          <a:prstGeom prst="line">
            <a:avLst/>
          </a:prstGeom>
          <a:ln cap="flat" w="114300">
            <a:solidFill>
              <a:srgbClr val="9FC3D0"/>
            </a:solidFill>
            <a:prstDash val="solid"/>
            <a:headEnd type="none" len="sm" w="sm"/>
            <a:tailEnd type="none" len="sm" w="sm"/>
          </a:ln>
        </p:spPr>
      </p:sp>
      <p:grpSp>
        <p:nvGrpSpPr>
          <p:cNvPr name="Group 28" id="28"/>
          <p:cNvGrpSpPr/>
          <p:nvPr/>
        </p:nvGrpSpPr>
        <p:grpSpPr>
          <a:xfrm rot="0">
            <a:off x="15859155" y="0"/>
            <a:ext cx="1562612" cy="1673225"/>
            <a:chOff x="0" y="0"/>
            <a:chExt cx="2083482" cy="2230967"/>
          </a:xfrm>
        </p:grpSpPr>
        <p:grpSp>
          <p:nvGrpSpPr>
            <p:cNvPr name="Group 29" id="29"/>
            <p:cNvGrpSpPr/>
            <p:nvPr/>
          </p:nvGrpSpPr>
          <p:grpSpPr>
            <a:xfrm rot="0">
              <a:off x="75599" y="0"/>
              <a:ext cx="1932284" cy="2230967"/>
              <a:chOff x="0" y="0"/>
              <a:chExt cx="703982" cy="812800"/>
            </a:xfrm>
          </p:grpSpPr>
          <p:sp>
            <p:nvSpPr>
              <p:cNvPr name="Freeform 30" id="3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31" id="3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7</a:t>
              </a:r>
            </a:p>
          </p:txBody>
        </p:sp>
      </p:grpSp>
      <p:sp>
        <p:nvSpPr>
          <p:cNvPr name="Freeform 33" id="33"/>
          <p:cNvSpPr/>
          <p:nvPr/>
        </p:nvSpPr>
        <p:spPr>
          <a:xfrm flipH="false" flipV="false" rot="0">
            <a:off x="1263762" y="-145860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0">
            <a:off x="11804788"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5" id="35"/>
          <p:cNvSpPr txBox="true"/>
          <p:nvPr/>
        </p:nvSpPr>
        <p:spPr>
          <a:xfrm rot="-5400000">
            <a:off x="-2383779"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The George Washington University</a:t>
            </a:r>
            <a:r>
              <a:rPr lang="en-US" sz="2700">
                <a:solidFill>
                  <a:srgbClr val="000000"/>
                </a:solidFill>
                <a:latin typeface="Alatsi Bold"/>
              </a:rPr>
              <a:t> | 2024</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627362" y="0"/>
            <a:ext cx="937061" cy="10287000"/>
            <a:chOff x="0" y="0"/>
            <a:chExt cx="246798" cy="2709333"/>
          </a:xfrm>
        </p:grpSpPr>
        <p:sp>
          <p:nvSpPr>
            <p:cNvPr name="Freeform 3" id="3"/>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4" id="4"/>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IMPLEMENTATION</a:t>
            </a:r>
          </a:p>
        </p:txBody>
      </p:sp>
      <p:sp>
        <p:nvSpPr>
          <p:cNvPr name="AutoShape 6" id="6"/>
          <p:cNvSpPr/>
          <p:nvPr/>
        </p:nvSpPr>
        <p:spPr>
          <a:xfrm flipH="true" flipV="true">
            <a:off x="1085850" y="8584554"/>
            <a:ext cx="5403" cy="1702343"/>
          </a:xfrm>
          <a:prstGeom prst="line">
            <a:avLst/>
          </a:prstGeom>
          <a:ln cap="flat" w="114300">
            <a:solidFill>
              <a:srgbClr val="9FC3D0"/>
            </a:solidFill>
            <a:prstDash val="solid"/>
            <a:headEnd type="none" len="sm" w="sm"/>
            <a:tailEnd type="none" len="sm" w="sm"/>
          </a:ln>
        </p:spPr>
      </p:sp>
      <p:sp>
        <p:nvSpPr>
          <p:cNvPr name="AutoShape 7" id="7"/>
          <p:cNvSpPr/>
          <p:nvPr/>
        </p:nvSpPr>
        <p:spPr>
          <a:xfrm flipH="true" flipV="true">
            <a:off x="1090490" y="-104525"/>
            <a:ext cx="762" cy="2422275"/>
          </a:xfrm>
          <a:prstGeom prst="line">
            <a:avLst/>
          </a:prstGeom>
          <a:ln cap="flat" w="114300">
            <a:solidFill>
              <a:srgbClr val="9FC3D0"/>
            </a:solidFill>
            <a:prstDash val="solid"/>
            <a:headEnd type="none" len="sm" w="sm"/>
            <a:tailEnd type="none" len="sm" w="sm"/>
          </a:ln>
        </p:spPr>
      </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1" id="1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8</a:t>
              </a:r>
            </a:p>
          </p:txBody>
        </p:sp>
      </p:grpSp>
      <p:sp>
        <p:nvSpPr>
          <p:cNvPr name="Freeform 13" id="13"/>
          <p:cNvSpPr/>
          <p:nvPr/>
        </p:nvSpPr>
        <p:spPr>
          <a:xfrm flipH="false" flipV="false" rot="0">
            <a:off x="1263762" y="-145860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1804788"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511440" y="2807206"/>
            <a:ext cx="11389690" cy="672465"/>
          </a:xfrm>
          <a:prstGeom prst="rect">
            <a:avLst/>
          </a:prstGeom>
        </p:spPr>
        <p:txBody>
          <a:bodyPr anchor="t" rtlCol="false" tIns="0" lIns="0" bIns="0" rIns="0">
            <a:spAutoFit/>
          </a:bodyPr>
          <a:lstStyle/>
          <a:p>
            <a:pPr algn="ctr">
              <a:lnSpc>
                <a:spcPts val="5459"/>
              </a:lnSpc>
              <a:spcBef>
                <a:spcPct val="0"/>
              </a:spcBef>
            </a:pPr>
            <a:r>
              <a:rPr lang="en-US" sz="3899">
                <a:solidFill>
                  <a:srgbClr val="000000"/>
                </a:solidFill>
                <a:latin typeface="Alatsi"/>
              </a:rPr>
              <a:t>Automated Extraction of Frames from Sequence Files:</a:t>
            </a:r>
          </a:p>
        </p:txBody>
      </p:sp>
      <p:sp>
        <p:nvSpPr>
          <p:cNvPr name="TextBox 16" id="16"/>
          <p:cNvSpPr txBox="true"/>
          <p:nvPr/>
        </p:nvSpPr>
        <p:spPr>
          <a:xfrm rot="0">
            <a:off x="1080971" y="3468053"/>
            <a:ext cx="17216554" cy="327787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Bold"/>
              </a:rPr>
              <a:t>Sequence.py converts all available video data to a frame-by-frame image format by iterating over .seq files in designated directories. </a:t>
            </a:r>
          </a:p>
          <a:p>
            <a:pPr algn="l" marL="798829" indent="-399415" lvl="1">
              <a:lnSpc>
                <a:spcPts val="5179"/>
              </a:lnSpc>
              <a:buFont typeface="Arial"/>
              <a:buChar char="•"/>
            </a:pPr>
            <a:r>
              <a:rPr lang="en-US" sz="3699">
                <a:solidFill>
                  <a:srgbClr val="000000"/>
                </a:solidFill>
                <a:latin typeface="Alatsi Bold"/>
              </a:rPr>
              <a:t>We use OpenCV to extract every frame and save it as a JPEG image, making the data accessible for frame-based image processing and analysis in machine learning workflows.</a:t>
            </a:r>
          </a:p>
        </p:txBody>
      </p:sp>
      <p:sp>
        <p:nvSpPr>
          <p:cNvPr name="TextBox 17" id="17"/>
          <p:cNvSpPr txBox="true"/>
          <p:nvPr/>
        </p:nvSpPr>
        <p:spPr>
          <a:xfrm rot="-5400000">
            <a:off x="-2383779"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The George Washington University</a:t>
            </a:r>
            <a:r>
              <a:rPr lang="en-US" sz="2700">
                <a:solidFill>
                  <a:srgbClr val="000000"/>
                </a:solidFill>
                <a:latin typeface="Alatsi Bold"/>
              </a:rPr>
              <a:t> | 2024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DAGD_0vXooU</dc:identifier>
  <dcterms:modified xsi:type="dcterms:W3CDTF">2011-08-01T06:04:30Z</dcterms:modified>
  <cp:revision>1</cp:revision>
  <dc:title>Beige Pastel Minimalist Thesis Defense Presentation</dc:title>
</cp:coreProperties>
</file>